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7" r:id="rId2"/>
    <p:sldId id="331" r:id="rId3"/>
    <p:sldId id="343" r:id="rId4"/>
    <p:sldId id="335" r:id="rId5"/>
    <p:sldId id="344" r:id="rId6"/>
    <p:sldId id="345" r:id="rId7"/>
    <p:sldId id="341" r:id="rId8"/>
    <p:sldId id="342" r:id="rId9"/>
    <p:sldId id="346" r:id="rId10"/>
  </p:sldIdLst>
  <p:sldSz cx="9144000" cy="6858000" type="letter"/>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3300"/>
    <a:srgbClr val="FF0000"/>
    <a:srgbClr val="FFFF00"/>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70" autoAdjust="0"/>
    <p:restoredTop sz="86443" autoAdjust="0"/>
  </p:normalViewPr>
  <p:slideViewPr>
    <p:cSldViewPr>
      <p:cViewPr varScale="1">
        <p:scale>
          <a:sx n="75" d="100"/>
          <a:sy n="75" d="100"/>
        </p:scale>
        <p:origin x="-6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s-ES"/>
          </a:p>
        </p:txBody>
      </p:sp>
      <p:sp>
        <p:nvSpPr>
          <p:cNvPr id="4710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
          </a:p>
        </p:txBody>
      </p:sp>
      <p:sp>
        <p:nvSpPr>
          <p:cNvPr id="4710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s-ES"/>
          </a:p>
        </p:txBody>
      </p:sp>
      <p:sp>
        <p:nvSpPr>
          <p:cNvPr id="4710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3B5D4F0-BEEB-4851-98CE-9AA8BB6006FA}"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D0C96D-ABB8-463C-8E50-CBB019E46C3E}" type="slidenum">
              <a:rPr lang="en-US"/>
              <a:pPr>
                <a:defRPr/>
              </a:pPr>
              <a:t>‹Nº›</a:t>
            </a:fld>
            <a:endParaRPr lang="en-US"/>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7CEAB3-F20C-4B50-BB41-835757848C3C}" type="slidenum">
              <a:rPr lang="en-US"/>
              <a:pPr>
                <a:defRPr/>
              </a:pPr>
              <a:t>‹Nº›</a:t>
            </a:fld>
            <a:endParaRPr lang="en-US"/>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211725-7B80-4B35-8EFF-026026C7D553}" type="slidenum">
              <a:rPr lang="en-US"/>
              <a:pPr>
                <a:defRPr/>
              </a:pPr>
              <a:t>‹Nº›</a:t>
            </a:fld>
            <a:endParaRPr lang="en-US"/>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5453DD-C683-4C79-B82B-2E846D4D0C0B}" type="slidenum">
              <a:rPr lang="en-US"/>
              <a:pPr>
                <a:defRPr/>
              </a:pPr>
              <a:t>‹Nº›</a:t>
            </a:fld>
            <a:endParaRPr lang="en-US"/>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6CB9F5-5523-4F81-A0C2-4E355216750A}" type="slidenum">
              <a:rPr lang="en-US"/>
              <a:pPr>
                <a:defRPr/>
              </a:pPr>
              <a:t>‹Nº›</a:t>
            </a:fld>
            <a:endParaRPr lang="en-US"/>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8A179C-77F8-4BE6-989A-53D52502C088}" type="slidenum">
              <a:rPr lang="en-US"/>
              <a:pPr>
                <a:defRPr/>
              </a:pPr>
              <a:t>‹Nº›</a:t>
            </a:fld>
            <a:endParaRPr 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0077C75-E5C5-4CD6-9F2C-9653BC9FB028}" type="slidenum">
              <a:rPr lang="en-US"/>
              <a:pPr>
                <a:defRPr/>
              </a:pPr>
              <a:t>‹Nº›</a:t>
            </a:fld>
            <a:endParaRPr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02167D-72AD-42DE-97BE-89F24FF4C070}" type="slidenum">
              <a:rPr lang="en-US"/>
              <a:pPr>
                <a:defRPr/>
              </a:pPr>
              <a:t>‹Nº›</a:t>
            </a:fld>
            <a:endParaRPr lang="en-US"/>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ABE8E7A-F024-4746-8D58-3AC1AAE64967}" type="slidenum">
              <a:rPr lang="en-US"/>
              <a:pPr>
                <a:defRPr/>
              </a:pPr>
              <a:t>‹Nº›</a:t>
            </a:fld>
            <a:endParaRPr lang="en-US"/>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9BD1AE-D354-4269-8540-DC95B58BAE9B}" type="slidenum">
              <a:rPr lang="en-US"/>
              <a:pPr>
                <a:defRPr/>
              </a:pPr>
              <a:t>‹Nº›</a:t>
            </a:fld>
            <a:endParaRPr 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B74A44-D598-4E77-8960-377B39AB8764}" type="slidenum">
              <a:rPr lang="en-US"/>
              <a:pPr>
                <a:defRPr/>
              </a:pPr>
              <a:t>‹Nº›</a:t>
            </a:fld>
            <a:endParaRPr lang="en-US"/>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75BA9E2-E6BC-44C0-A930-AEAA80C1F40B}"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rand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229697" y="2439988"/>
            <a:ext cx="8630632" cy="3908762"/>
          </a:xfrm>
          <a:prstGeom prst="rect">
            <a:avLst/>
          </a:prstGeom>
          <a:noFill/>
          <a:ln w="9525">
            <a:noFill/>
            <a:miter lim="800000"/>
            <a:headEnd/>
            <a:tailEnd/>
          </a:ln>
        </p:spPr>
        <p:txBody>
          <a:bodyPr wrap="none">
            <a:spAutoFit/>
          </a:bodyPr>
          <a:lstStyle/>
          <a:p>
            <a:pPr algn="ctr"/>
            <a:r>
              <a:rPr lang="es-CL" sz="2800" b="1" dirty="0">
                <a:solidFill>
                  <a:schemeClr val="bg1"/>
                </a:solidFill>
              </a:rPr>
              <a:t>La educación pública que Chile necesita</a:t>
            </a:r>
          </a:p>
          <a:p>
            <a:pPr algn="ctr"/>
            <a:endParaRPr lang="es-CL" sz="2000" b="1" dirty="0">
              <a:solidFill>
                <a:schemeClr val="bg1"/>
              </a:solidFill>
            </a:endParaRPr>
          </a:p>
          <a:p>
            <a:pPr algn="ctr"/>
            <a:endParaRPr lang="es-CL" sz="2000" b="1" dirty="0">
              <a:solidFill>
                <a:schemeClr val="bg1"/>
              </a:solidFill>
            </a:endParaRPr>
          </a:p>
          <a:p>
            <a:pPr algn="ctr"/>
            <a:endParaRPr lang="es-ES" sz="2000" b="1" dirty="0">
              <a:solidFill>
                <a:schemeClr val="bg1"/>
              </a:solidFill>
            </a:endParaRPr>
          </a:p>
          <a:p>
            <a:pPr algn="ctr"/>
            <a:r>
              <a:rPr lang="es-ES" sz="2000" b="1" dirty="0">
                <a:solidFill>
                  <a:schemeClr val="bg1"/>
                </a:solidFill>
              </a:rPr>
              <a:t>Cristián Bellei</a:t>
            </a:r>
          </a:p>
          <a:p>
            <a:pPr algn="ctr"/>
            <a:endParaRPr lang="es-CL" sz="1400" b="1" dirty="0">
              <a:solidFill>
                <a:schemeClr val="bg1"/>
              </a:solidFill>
            </a:endParaRPr>
          </a:p>
          <a:p>
            <a:pPr algn="ctr"/>
            <a:r>
              <a:rPr lang="es-CL" sz="1400" b="1" dirty="0">
                <a:solidFill>
                  <a:schemeClr val="bg1"/>
                </a:solidFill>
              </a:rPr>
              <a:t>Centro de Investigación Avanzada en Educación</a:t>
            </a:r>
            <a:endParaRPr lang="es-ES" sz="1400" b="1" dirty="0">
              <a:solidFill>
                <a:schemeClr val="bg1"/>
              </a:solidFill>
            </a:endParaRPr>
          </a:p>
          <a:p>
            <a:pPr algn="ctr"/>
            <a:r>
              <a:rPr lang="es-ES" sz="1400" b="1" dirty="0">
                <a:solidFill>
                  <a:schemeClr val="bg1"/>
                </a:solidFill>
              </a:rPr>
              <a:t>Universidad de Chile</a:t>
            </a:r>
          </a:p>
          <a:p>
            <a:pPr algn="ctr"/>
            <a:endParaRPr lang="es-ES" sz="1600" b="1" dirty="0">
              <a:solidFill>
                <a:schemeClr val="bg1"/>
              </a:solidFill>
            </a:endParaRPr>
          </a:p>
          <a:p>
            <a:pPr algn="ctr"/>
            <a:endParaRPr lang="es-CL" sz="2800" b="1" dirty="0">
              <a:solidFill>
                <a:schemeClr val="bg1"/>
              </a:solidFill>
            </a:endParaRPr>
          </a:p>
          <a:p>
            <a:pPr algn="ctr"/>
            <a:endParaRPr lang="es-CL" sz="2800" b="1" dirty="0">
              <a:solidFill>
                <a:schemeClr val="bg1"/>
              </a:solidFill>
            </a:endParaRPr>
          </a:p>
          <a:p>
            <a:pPr algn="ctr"/>
            <a:r>
              <a:rPr lang="es-CL" sz="1400" b="1" dirty="0">
                <a:solidFill>
                  <a:schemeClr val="bg1"/>
                </a:solidFill>
              </a:rPr>
              <a:t>Seminario </a:t>
            </a:r>
            <a:r>
              <a:rPr lang="es-CL" sz="1400" b="1" dirty="0" smtClean="0">
                <a:solidFill>
                  <a:schemeClr val="bg1"/>
                </a:solidFill>
              </a:rPr>
              <a:t>“</a:t>
            </a:r>
            <a:r>
              <a:rPr lang="es-ES" sz="1400" b="1" dirty="0" smtClean="0">
                <a:solidFill>
                  <a:schemeClr val="bg1"/>
                </a:solidFill>
              </a:rPr>
              <a:t>Diseño Institucional en Educación Escolar: Alternativas e Implicancias de la Reforma</a:t>
            </a:r>
            <a:r>
              <a:rPr lang="es-CL" sz="1400" b="1" dirty="0" smtClean="0">
                <a:solidFill>
                  <a:schemeClr val="bg1"/>
                </a:solidFill>
              </a:rPr>
              <a:t>”</a:t>
            </a:r>
            <a:endParaRPr lang="es-CL" sz="1400" b="1" dirty="0">
              <a:solidFill>
                <a:schemeClr val="bg1"/>
              </a:solidFill>
            </a:endParaRPr>
          </a:p>
          <a:p>
            <a:pPr algn="ctr"/>
            <a:r>
              <a:rPr lang="es-CL" sz="1200" b="1" dirty="0" smtClean="0">
                <a:solidFill>
                  <a:schemeClr val="bg1"/>
                </a:solidFill>
              </a:rPr>
              <a:t>Centro de Sistemas Públicos – DII - Universidad </a:t>
            </a:r>
            <a:r>
              <a:rPr lang="es-CL" sz="1200" b="1" dirty="0">
                <a:solidFill>
                  <a:schemeClr val="bg1"/>
                </a:solidFill>
              </a:rPr>
              <a:t>de Chile  --  </a:t>
            </a:r>
            <a:r>
              <a:rPr lang="es-ES" sz="1200" b="1" dirty="0" smtClean="0">
                <a:solidFill>
                  <a:schemeClr val="bg1"/>
                </a:solidFill>
              </a:rPr>
              <a:t>Jueves 29 </a:t>
            </a:r>
            <a:r>
              <a:rPr lang="es-ES" sz="1200" b="1" dirty="0">
                <a:solidFill>
                  <a:schemeClr val="bg1"/>
                </a:solidFill>
              </a:rPr>
              <a:t>de Septiembre de 2011</a:t>
            </a:r>
            <a:endParaRPr lang="en-US" sz="1200" dirty="0">
              <a:solidFill>
                <a:schemeClr val="bg1"/>
              </a:solidFill>
            </a:endParaRPr>
          </a:p>
        </p:txBody>
      </p:sp>
      <p:sp>
        <p:nvSpPr>
          <p:cNvPr id="2051" name="Line 6"/>
          <p:cNvSpPr>
            <a:spLocks noChangeShapeType="1"/>
          </p:cNvSpPr>
          <p:nvPr/>
        </p:nvSpPr>
        <p:spPr bwMode="auto">
          <a:xfrm>
            <a:off x="381000" y="5791200"/>
            <a:ext cx="8305800" cy="0"/>
          </a:xfrm>
          <a:prstGeom prst="line">
            <a:avLst/>
          </a:prstGeom>
          <a:noFill/>
          <a:ln w="19050">
            <a:solidFill>
              <a:schemeClr val="bg1"/>
            </a:solidFill>
            <a:round/>
            <a:headEnd/>
            <a:tailEnd/>
          </a:ln>
        </p:spPr>
        <p:txBody>
          <a:bodyPr/>
          <a:lstStyle/>
          <a:p>
            <a:endParaRPr lang="es-ES"/>
          </a:p>
        </p:txBody>
      </p:sp>
      <p:pic>
        <p:nvPicPr>
          <p:cNvPr id="2052" name="Picture 2"/>
          <p:cNvPicPr>
            <a:picLocks noChangeAspect="1" noChangeArrowheads="1"/>
          </p:cNvPicPr>
          <p:nvPr/>
        </p:nvPicPr>
        <p:blipFill>
          <a:blip r:embed="rId2" cstate="print"/>
          <a:srcRect/>
          <a:stretch>
            <a:fillRect/>
          </a:stretch>
        </p:blipFill>
        <p:spPr bwMode="auto">
          <a:xfrm>
            <a:off x="0" y="0"/>
            <a:ext cx="3419475" cy="70485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62000" y="1384300"/>
            <a:ext cx="7391400" cy="4940300"/>
          </a:xfrm>
          <a:prstGeom prst="rect">
            <a:avLst/>
          </a:prstGeom>
          <a:noFill/>
          <a:ln w="9525">
            <a:noFill/>
            <a:miter lim="800000"/>
            <a:headEnd/>
            <a:tailEnd/>
          </a:ln>
        </p:spPr>
        <p:txBody>
          <a:bodyPr>
            <a:spAutoFit/>
          </a:bodyPr>
          <a:lstStyle/>
          <a:p>
            <a:pPr marL="796925" lvl="1" indent="-258763">
              <a:spcBef>
                <a:spcPts val="600"/>
              </a:spcBef>
              <a:buFontTx/>
              <a:buChar char="•"/>
            </a:pPr>
            <a:r>
              <a:rPr lang="es-CL">
                <a:solidFill>
                  <a:schemeClr val="bg1"/>
                </a:solidFill>
              </a:rPr>
              <a:t>La educación pública es aquella controlada y gestionada por una agencia o autoridad pública (o electa por la ciudadanía)</a:t>
            </a:r>
          </a:p>
          <a:p>
            <a:pPr marL="796925" lvl="1" indent="-258763">
              <a:spcBef>
                <a:spcPts val="600"/>
              </a:spcBef>
              <a:buFontTx/>
              <a:buChar char="•"/>
            </a:pPr>
            <a:endParaRPr lang="es-CL">
              <a:solidFill>
                <a:schemeClr val="bg1"/>
              </a:solidFill>
            </a:endParaRPr>
          </a:p>
          <a:p>
            <a:pPr marL="796925" lvl="1" indent="-258763">
              <a:spcBef>
                <a:spcPts val="600"/>
              </a:spcBef>
              <a:buFontTx/>
              <a:buChar char="•"/>
            </a:pPr>
            <a:r>
              <a:rPr lang="es-CL">
                <a:solidFill>
                  <a:schemeClr val="bg1"/>
                </a:solidFill>
              </a:rPr>
              <a:t>Los principales propósitos de la educación pública son:</a:t>
            </a:r>
          </a:p>
          <a:p>
            <a:pPr marL="796925" lvl="1" indent="-258763">
              <a:spcBef>
                <a:spcPts val="600"/>
              </a:spcBef>
              <a:buFontTx/>
              <a:buChar char="•"/>
            </a:pPr>
            <a:endParaRPr lang="es-CL">
              <a:solidFill>
                <a:schemeClr val="bg1"/>
              </a:solidFill>
            </a:endParaRPr>
          </a:p>
          <a:p>
            <a:pPr marL="1254125" lvl="2" indent="-258763">
              <a:spcBef>
                <a:spcPts val="600"/>
              </a:spcBef>
              <a:buFontTx/>
              <a:buChar char="•"/>
            </a:pPr>
            <a:r>
              <a:rPr lang="es-CL" i="1">
                <a:solidFill>
                  <a:schemeClr val="bg1"/>
                </a:solidFill>
              </a:rPr>
              <a:t>Bien común</a:t>
            </a:r>
            <a:r>
              <a:rPr lang="es-CL">
                <a:solidFill>
                  <a:schemeClr val="bg1"/>
                </a:solidFill>
              </a:rPr>
              <a:t>: Desarrollar proyectos educativos de interés colectivo</a:t>
            </a:r>
          </a:p>
          <a:p>
            <a:pPr marL="1254125" lvl="2" indent="-258763">
              <a:spcBef>
                <a:spcPts val="600"/>
              </a:spcBef>
              <a:buFontTx/>
              <a:buChar char="•"/>
            </a:pPr>
            <a:r>
              <a:rPr lang="es-CL" i="1">
                <a:solidFill>
                  <a:schemeClr val="bg1"/>
                </a:solidFill>
              </a:rPr>
              <a:t>Integración</a:t>
            </a:r>
            <a:r>
              <a:rPr lang="es-CL">
                <a:solidFill>
                  <a:schemeClr val="bg1"/>
                </a:solidFill>
              </a:rPr>
              <a:t>: Garantizar la existencia de una educación no particularista o excluyente</a:t>
            </a:r>
          </a:p>
          <a:p>
            <a:pPr marL="1254125" lvl="2" indent="-258763">
              <a:spcBef>
                <a:spcPts val="600"/>
              </a:spcBef>
              <a:buFontTx/>
              <a:buChar char="•"/>
            </a:pPr>
            <a:r>
              <a:rPr lang="es-CL" i="1">
                <a:solidFill>
                  <a:schemeClr val="bg1"/>
                </a:solidFill>
              </a:rPr>
              <a:t>Universalidad</a:t>
            </a:r>
            <a:r>
              <a:rPr lang="es-CL">
                <a:solidFill>
                  <a:schemeClr val="bg1"/>
                </a:solidFill>
              </a:rPr>
              <a:t>: Garantizar el derecho universal a la educación (geográfica y socialmente)</a:t>
            </a:r>
          </a:p>
          <a:p>
            <a:pPr marL="1254125" lvl="2" indent="-258763">
              <a:spcBef>
                <a:spcPts val="600"/>
              </a:spcBef>
              <a:buFontTx/>
              <a:buChar char="•"/>
            </a:pPr>
            <a:r>
              <a:rPr lang="es-CL" i="1">
                <a:solidFill>
                  <a:schemeClr val="bg1"/>
                </a:solidFill>
              </a:rPr>
              <a:t>Calidad</a:t>
            </a:r>
            <a:r>
              <a:rPr lang="es-CL">
                <a:solidFill>
                  <a:schemeClr val="bg1"/>
                </a:solidFill>
              </a:rPr>
              <a:t>: Establecer un estándar práctico de calidad para el conjunto del sistema educacional</a:t>
            </a:r>
          </a:p>
          <a:p>
            <a:pPr marL="1254125" lvl="2" indent="-258763">
              <a:spcBef>
                <a:spcPts val="600"/>
              </a:spcBef>
              <a:buFontTx/>
              <a:buChar char="•"/>
            </a:pPr>
            <a:endParaRPr lang="es-CL">
              <a:solidFill>
                <a:schemeClr val="bg1"/>
              </a:solidFill>
            </a:endParaRPr>
          </a:p>
          <a:p>
            <a:pPr marL="796925" lvl="1" indent="-258763">
              <a:spcBef>
                <a:spcPts val="600"/>
              </a:spcBef>
              <a:buFontTx/>
              <a:buChar char="•"/>
            </a:pPr>
            <a:r>
              <a:rPr lang="es-CL">
                <a:solidFill>
                  <a:schemeClr val="bg1"/>
                </a:solidFill>
              </a:rPr>
              <a:t>Corolario: el estado debe dar prioridad a la educación pública</a:t>
            </a:r>
          </a:p>
        </p:txBody>
      </p:sp>
      <p:sp>
        <p:nvSpPr>
          <p:cNvPr id="3075" name="Rectangle 5"/>
          <p:cNvSpPr>
            <a:spLocks noChangeArrowheads="1"/>
          </p:cNvSpPr>
          <p:nvPr/>
        </p:nvSpPr>
        <p:spPr bwMode="auto">
          <a:xfrm>
            <a:off x="533400" y="304800"/>
            <a:ext cx="5029200" cy="400050"/>
          </a:xfrm>
          <a:prstGeom prst="rect">
            <a:avLst/>
          </a:prstGeom>
          <a:noFill/>
          <a:ln w="9525">
            <a:noFill/>
            <a:miter lim="800000"/>
            <a:headEnd/>
            <a:tailEnd/>
          </a:ln>
        </p:spPr>
        <p:txBody>
          <a:bodyPr>
            <a:spAutoFit/>
          </a:bodyPr>
          <a:lstStyle/>
          <a:p>
            <a:r>
              <a:rPr lang="es-CL" sz="2000">
                <a:solidFill>
                  <a:schemeClr val="bg1"/>
                </a:solidFill>
              </a:rPr>
              <a:t>Educación pública: definición y propósitos</a:t>
            </a:r>
            <a:endParaRPr lang="es-ES" sz="2000">
              <a:solidFill>
                <a:schemeClr val="bg1"/>
              </a:solidFill>
            </a:endParaRPr>
          </a:p>
        </p:txBody>
      </p:sp>
      <p:sp>
        <p:nvSpPr>
          <p:cNvPr id="3076"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62000" y="1539875"/>
            <a:ext cx="7315200" cy="4708525"/>
          </a:xfrm>
          <a:prstGeom prst="rect">
            <a:avLst/>
          </a:prstGeom>
          <a:noFill/>
          <a:ln w="9525">
            <a:noFill/>
            <a:miter lim="800000"/>
            <a:headEnd/>
            <a:tailEnd/>
          </a:ln>
        </p:spPr>
        <p:txBody>
          <a:bodyPr>
            <a:spAutoFit/>
          </a:bodyPr>
          <a:lstStyle/>
          <a:p>
            <a:pPr marL="339725" indent="-258763">
              <a:spcBef>
                <a:spcPts val="600"/>
              </a:spcBef>
            </a:pPr>
            <a:r>
              <a:rPr lang="es-CL">
                <a:solidFill>
                  <a:schemeClr val="bg1"/>
                </a:solidFill>
              </a:rPr>
              <a:t>Los tres problemas críticos de la educación municipal:</a:t>
            </a:r>
          </a:p>
          <a:p>
            <a:pPr marL="796925" lvl="1" indent="-258763">
              <a:spcBef>
                <a:spcPts val="600"/>
              </a:spcBef>
              <a:buFontTx/>
              <a:buChar char="•"/>
            </a:pPr>
            <a:endParaRPr lang="es-CL">
              <a:solidFill>
                <a:schemeClr val="bg1"/>
              </a:solidFill>
            </a:endParaRPr>
          </a:p>
          <a:p>
            <a:pPr marL="796925" lvl="1" indent="-258763">
              <a:spcBef>
                <a:spcPts val="600"/>
              </a:spcBef>
              <a:buFontTx/>
              <a:buChar char="•"/>
            </a:pPr>
            <a:r>
              <a:rPr lang="es-CL" i="1">
                <a:solidFill>
                  <a:schemeClr val="bg1"/>
                </a:solidFill>
              </a:rPr>
              <a:t>Pérdida de matrícula</a:t>
            </a:r>
            <a:r>
              <a:rPr lang="es-CL">
                <a:solidFill>
                  <a:schemeClr val="bg1"/>
                </a:solidFill>
              </a:rPr>
              <a:t>: La educación pública se ha reducido a la mitad de lo que era cuando se inició la municipalización (hoy es proporcionalmente menos relevante que en los tiempos de Manuel Montt)</a:t>
            </a:r>
          </a:p>
          <a:p>
            <a:pPr marL="796925" lvl="1" indent="-258763">
              <a:spcBef>
                <a:spcPts val="600"/>
              </a:spcBef>
              <a:buFontTx/>
              <a:buChar char="•"/>
            </a:pPr>
            <a:endParaRPr lang="es-CL">
              <a:solidFill>
                <a:schemeClr val="bg1"/>
              </a:solidFill>
            </a:endParaRPr>
          </a:p>
          <a:p>
            <a:pPr marL="796925" lvl="1" indent="-258763">
              <a:spcBef>
                <a:spcPts val="600"/>
              </a:spcBef>
              <a:buFontTx/>
              <a:buChar char="•"/>
            </a:pPr>
            <a:r>
              <a:rPr lang="es-CL" i="1">
                <a:solidFill>
                  <a:schemeClr val="bg1"/>
                </a:solidFill>
              </a:rPr>
              <a:t>Baja calidad</a:t>
            </a:r>
            <a:r>
              <a:rPr lang="es-CL">
                <a:solidFill>
                  <a:schemeClr val="bg1"/>
                </a:solidFill>
              </a:rPr>
              <a:t>: En general, los municipios no han logrado iniciar y sostener procesos de mejoramiento escolar a gran escala</a:t>
            </a:r>
          </a:p>
          <a:p>
            <a:pPr marL="796925" lvl="1" indent="-258763">
              <a:spcBef>
                <a:spcPts val="600"/>
              </a:spcBef>
              <a:buFontTx/>
              <a:buChar char="•"/>
            </a:pPr>
            <a:endParaRPr lang="es-CL">
              <a:solidFill>
                <a:schemeClr val="bg1"/>
              </a:solidFill>
            </a:endParaRPr>
          </a:p>
          <a:p>
            <a:pPr marL="796925" lvl="1" indent="-258763">
              <a:spcBef>
                <a:spcPts val="600"/>
              </a:spcBef>
              <a:buFontTx/>
              <a:buChar char="•"/>
            </a:pPr>
            <a:r>
              <a:rPr lang="es-CL" i="1">
                <a:solidFill>
                  <a:schemeClr val="bg1"/>
                </a:solidFill>
              </a:rPr>
              <a:t>Institucionalidad inadecuada</a:t>
            </a:r>
            <a:r>
              <a:rPr lang="es-CL">
                <a:solidFill>
                  <a:schemeClr val="bg1"/>
                </a:solidFill>
              </a:rPr>
              <a:t>: Capacidades profesionales muy heterogéneas (débiles en la mayoría de los casos), autoridades municipales no tienen incentivos para priorizar la educación pública, falta de legitimidad y reconocimiento social de la municipalización escolar</a:t>
            </a:r>
          </a:p>
        </p:txBody>
      </p:sp>
      <p:sp>
        <p:nvSpPr>
          <p:cNvPr id="4099" name="Rectangle 5"/>
          <p:cNvSpPr>
            <a:spLocks noChangeArrowheads="1"/>
          </p:cNvSpPr>
          <p:nvPr/>
        </p:nvSpPr>
        <p:spPr bwMode="auto">
          <a:xfrm>
            <a:off x="533400" y="304800"/>
            <a:ext cx="7162800" cy="400050"/>
          </a:xfrm>
          <a:prstGeom prst="rect">
            <a:avLst/>
          </a:prstGeom>
          <a:noFill/>
          <a:ln w="9525">
            <a:noFill/>
            <a:miter lim="800000"/>
            <a:headEnd/>
            <a:tailEnd/>
          </a:ln>
        </p:spPr>
        <p:txBody>
          <a:bodyPr>
            <a:spAutoFit/>
          </a:bodyPr>
          <a:lstStyle/>
          <a:p>
            <a:r>
              <a:rPr lang="es-CL" sz="2000">
                <a:solidFill>
                  <a:schemeClr val="bg1"/>
                </a:solidFill>
              </a:rPr>
              <a:t>Educación municipal: un modelo que no resultó</a:t>
            </a:r>
            <a:endParaRPr lang="es-ES" sz="2000">
              <a:solidFill>
                <a:schemeClr val="bg1"/>
              </a:solidFill>
            </a:endParaRPr>
          </a:p>
        </p:txBody>
      </p:sp>
      <p:sp>
        <p:nvSpPr>
          <p:cNvPr id="4100"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1143000"/>
            <a:ext cx="7772400" cy="4986338"/>
          </a:xfrm>
          <a:prstGeom prst="rect">
            <a:avLst/>
          </a:prstGeom>
          <a:noFill/>
          <a:ln w="9525">
            <a:noFill/>
            <a:miter lim="800000"/>
            <a:headEnd/>
            <a:tailEnd/>
          </a:ln>
        </p:spPr>
        <p:txBody>
          <a:bodyPr>
            <a:spAutoFit/>
          </a:bodyPr>
          <a:lstStyle/>
          <a:p>
            <a:pPr marL="342900" indent="-342900">
              <a:buFontTx/>
              <a:buAutoNum type="arabicPeriod"/>
            </a:pPr>
            <a:r>
              <a:rPr lang="es-CL">
                <a:solidFill>
                  <a:schemeClr val="bg1"/>
                </a:solidFill>
              </a:rPr>
              <a:t>Una nueva institucionalidad para la administración de los establecimientos públicos:</a:t>
            </a:r>
          </a:p>
          <a:p>
            <a:pPr marL="342900" indent="-342900"/>
            <a:endParaRPr lang="es-CL">
              <a:solidFill>
                <a:schemeClr val="bg1"/>
              </a:solidFill>
            </a:endParaRPr>
          </a:p>
          <a:p>
            <a:pPr marL="342900" indent="-342900"/>
            <a:r>
              <a:rPr lang="es-CL">
                <a:solidFill>
                  <a:schemeClr val="bg1"/>
                </a:solidFill>
              </a:rPr>
              <a:t>	Estructura</a:t>
            </a:r>
          </a:p>
          <a:p>
            <a:pPr marL="342900" indent="-342900">
              <a:buFontTx/>
              <a:buAutoNum type="arabicPeriod"/>
            </a:pPr>
            <a:endParaRPr lang="es-CL">
              <a:solidFill>
                <a:schemeClr val="bg1"/>
              </a:solidFill>
            </a:endParaRPr>
          </a:p>
          <a:p>
            <a:pPr marL="1319213" lvl="2" indent="-342900">
              <a:spcBef>
                <a:spcPts val="900"/>
              </a:spcBef>
              <a:buFontTx/>
              <a:buChar char="•"/>
            </a:pPr>
            <a:r>
              <a:rPr lang="es-CL">
                <a:solidFill>
                  <a:schemeClr val="bg1"/>
                </a:solidFill>
              </a:rPr>
              <a:t>Creación de agencias locales especializadas en la gestión educacional, con “función única”</a:t>
            </a:r>
          </a:p>
          <a:p>
            <a:pPr marL="1319213" lvl="2" indent="-342900">
              <a:spcBef>
                <a:spcPts val="900"/>
              </a:spcBef>
              <a:buFontTx/>
              <a:buChar char="•"/>
            </a:pPr>
            <a:r>
              <a:rPr lang="es-CL">
                <a:solidFill>
                  <a:schemeClr val="bg1"/>
                </a:solidFill>
              </a:rPr>
              <a:t>Descentralizadas administrativa y financieramente, con una planta propia de personal, profesionalizadas</a:t>
            </a:r>
          </a:p>
          <a:p>
            <a:pPr marL="1319213" lvl="2" indent="-342900">
              <a:spcBef>
                <a:spcPts val="900"/>
              </a:spcBef>
              <a:buFontTx/>
              <a:buChar char="•"/>
            </a:pPr>
            <a:r>
              <a:rPr lang="es-CL">
                <a:solidFill>
                  <a:schemeClr val="bg1"/>
                </a:solidFill>
              </a:rPr>
              <a:t>Con financiamiento directo (independiente de las escuelas)</a:t>
            </a:r>
          </a:p>
          <a:p>
            <a:pPr marL="1319213" lvl="2" indent="-342900">
              <a:spcBef>
                <a:spcPts val="900"/>
              </a:spcBef>
              <a:buFontTx/>
              <a:buChar char="•"/>
            </a:pPr>
            <a:r>
              <a:rPr lang="es-CL">
                <a:solidFill>
                  <a:schemeClr val="bg1"/>
                </a:solidFill>
              </a:rPr>
              <a:t>De tamaño “adecuado”: considerando factores geográficos, demográficos, economías de escala, eficiencia, configurar equipos profesionales competentes, capacidad de supervisión de sus escuelas, capacidad de ser monitoreado desde el nivel central (desde una comuna populosa hasta varias comunas pequeñas)</a:t>
            </a:r>
          </a:p>
        </p:txBody>
      </p:sp>
      <p:sp>
        <p:nvSpPr>
          <p:cNvPr id="5123"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5124"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1143000"/>
            <a:ext cx="7924800" cy="5378450"/>
          </a:xfrm>
          <a:prstGeom prst="rect">
            <a:avLst/>
          </a:prstGeom>
          <a:noFill/>
          <a:ln w="9525">
            <a:noFill/>
            <a:miter lim="800000"/>
            <a:headEnd/>
            <a:tailEnd/>
          </a:ln>
        </p:spPr>
        <p:txBody>
          <a:bodyPr>
            <a:spAutoFit/>
          </a:bodyPr>
          <a:lstStyle/>
          <a:p>
            <a:pPr marL="342900" indent="-342900">
              <a:buFontTx/>
              <a:buAutoNum type="arabicPeriod"/>
            </a:pPr>
            <a:r>
              <a:rPr lang="es-CL">
                <a:solidFill>
                  <a:schemeClr val="bg1"/>
                </a:solidFill>
              </a:rPr>
              <a:t>Una nueva institucionalidad para la administración de los establecimientos públicos:</a:t>
            </a:r>
          </a:p>
          <a:p>
            <a:pPr marL="342900" indent="-342900">
              <a:buFontTx/>
              <a:buAutoNum type="arabicPeriod"/>
            </a:pPr>
            <a:endParaRPr lang="es-CL">
              <a:solidFill>
                <a:schemeClr val="bg1"/>
              </a:solidFill>
            </a:endParaRPr>
          </a:p>
          <a:p>
            <a:pPr marL="342900" indent="-342900"/>
            <a:r>
              <a:rPr lang="es-CL">
                <a:solidFill>
                  <a:schemeClr val="bg1"/>
                </a:solidFill>
              </a:rPr>
              <a:t>	Función</a:t>
            </a:r>
          </a:p>
          <a:p>
            <a:pPr marL="342900" indent="-342900">
              <a:buFontTx/>
              <a:buAutoNum type="arabicPeriod"/>
            </a:pPr>
            <a:endParaRPr lang="es-CL">
              <a:solidFill>
                <a:schemeClr val="bg1"/>
              </a:solidFill>
            </a:endParaRPr>
          </a:p>
          <a:p>
            <a:pPr marL="1319213" lvl="2" indent="-342900">
              <a:spcBef>
                <a:spcPts val="900"/>
              </a:spcBef>
              <a:buFontTx/>
              <a:buChar char="•"/>
            </a:pPr>
            <a:r>
              <a:rPr lang="es-CL">
                <a:solidFill>
                  <a:schemeClr val="bg1"/>
                </a:solidFill>
              </a:rPr>
              <a:t>Responsable de la provisión de educación pública (pre-escolar, básica y media) en su zona geográfica, de cobertura relevante y calidad creciente</a:t>
            </a:r>
          </a:p>
          <a:p>
            <a:pPr marL="1319213" lvl="2" indent="-342900">
              <a:spcBef>
                <a:spcPts val="900"/>
              </a:spcBef>
              <a:buFontTx/>
              <a:buChar char="•"/>
            </a:pPr>
            <a:r>
              <a:rPr lang="es-CL">
                <a:solidFill>
                  <a:schemeClr val="bg1"/>
                </a:solidFill>
              </a:rPr>
              <a:t>Reúne funciones de gestión administrativa y técnico-pedagógica del conjunto de establecimientos de su zona</a:t>
            </a:r>
          </a:p>
          <a:p>
            <a:pPr marL="1319213" lvl="2" indent="-342900">
              <a:spcBef>
                <a:spcPts val="900"/>
              </a:spcBef>
              <a:buFontTx/>
              <a:buChar char="•"/>
            </a:pPr>
            <a:r>
              <a:rPr lang="es-CL">
                <a:solidFill>
                  <a:schemeClr val="bg1"/>
                </a:solidFill>
              </a:rPr>
              <a:t>Responsable de la planificación y ejecución presupuestaria a nivel local, decisiones de apertura-cierre de establecimientos</a:t>
            </a:r>
          </a:p>
          <a:p>
            <a:pPr marL="1319213" lvl="2" indent="-342900">
              <a:spcBef>
                <a:spcPts val="900"/>
              </a:spcBef>
              <a:buFontTx/>
              <a:buChar char="•"/>
            </a:pPr>
            <a:r>
              <a:rPr lang="es-CL">
                <a:solidFill>
                  <a:schemeClr val="bg1"/>
                </a:solidFill>
              </a:rPr>
              <a:t>Contrata al personal docente y no docente de los establecimientos de su zona</a:t>
            </a:r>
          </a:p>
          <a:p>
            <a:pPr marL="1319213" lvl="2" indent="-342900">
              <a:spcBef>
                <a:spcPts val="900"/>
              </a:spcBef>
              <a:buFontTx/>
              <a:buChar char="•"/>
            </a:pPr>
            <a:r>
              <a:rPr lang="es-CL">
                <a:solidFill>
                  <a:schemeClr val="bg1"/>
                </a:solidFill>
              </a:rPr>
              <a:t>Orienta su trabajo a fortalecer las capacidades de las escuelas, para lo cual supervisa, apoya-interviene y evalúa, diseña y ejecuta políticas locales de mejoramiento</a:t>
            </a:r>
          </a:p>
        </p:txBody>
      </p:sp>
      <p:sp>
        <p:nvSpPr>
          <p:cNvPr id="6147"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6148"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09600" y="1143000"/>
            <a:ext cx="8229600" cy="5262563"/>
          </a:xfrm>
          <a:prstGeom prst="rect">
            <a:avLst/>
          </a:prstGeom>
          <a:noFill/>
          <a:ln w="9525">
            <a:noFill/>
            <a:miter lim="800000"/>
            <a:headEnd/>
            <a:tailEnd/>
          </a:ln>
        </p:spPr>
        <p:txBody>
          <a:bodyPr>
            <a:spAutoFit/>
          </a:bodyPr>
          <a:lstStyle/>
          <a:p>
            <a:pPr marL="342900" indent="-342900">
              <a:buFontTx/>
              <a:buAutoNum type="arabicPeriod"/>
            </a:pPr>
            <a:r>
              <a:rPr lang="es-CL">
                <a:solidFill>
                  <a:schemeClr val="bg1"/>
                </a:solidFill>
              </a:rPr>
              <a:t>Una nueva institucionalidad para la administración de los establecimientos públicos:</a:t>
            </a:r>
          </a:p>
          <a:p>
            <a:pPr marL="342900" indent="-342900">
              <a:buFontTx/>
              <a:buAutoNum type="arabicPeriod"/>
            </a:pPr>
            <a:endParaRPr lang="es-CL">
              <a:solidFill>
                <a:schemeClr val="bg1"/>
              </a:solidFill>
            </a:endParaRPr>
          </a:p>
          <a:p>
            <a:pPr marL="342900" indent="-342900"/>
            <a:r>
              <a:rPr lang="es-CL">
                <a:solidFill>
                  <a:schemeClr val="bg1"/>
                </a:solidFill>
              </a:rPr>
              <a:t>	Gobierno</a:t>
            </a:r>
          </a:p>
          <a:p>
            <a:pPr marL="342900" indent="-342900">
              <a:buFontTx/>
              <a:buAutoNum type="arabicPeriod"/>
            </a:pPr>
            <a:endParaRPr lang="es-CL">
              <a:solidFill>
                <a:schemeClr val="bg1"/>
              </a:solidFill>
            </a:endParaRPr>
          </a:p>
          <a:p>
            <a:pPr marL="1319213" lvl="2" indent="-342900">
              <a:spcBef>
                <a:spcPts val="900"/>
              </a:spcBef>
              <a:buFontTx/>
              <a:buChar char="•"/>
            </a:pPr>
            <a:r>
              <a:rPr lang="es-CL">
                <a:solidFill>
                  <a:schemeClr val="bg1"/>
                </a:solidFill>
              </a:rPr>
              <a:t>Director de cada agencia local es seleccionado por la Alta Dirección Pública, por períodos de tiempo independientes del ciclo electoral local y nacional (ej: 5 años)</a:t>
            </a:r>
          </a:p>
          <a:p>
            <a:pPr marL="1319213" lvl="2" indent="-342900">
              <a:spcBef>
                <a:spcPts val="900"/>
              </a:spcBef>
              <a:buFontTx/>
              <a:buChar char="•"/>
            </a:pPr>
            <a:r>
              <a:rPr lang="es-CL">
                <a:solidFill>
                  <a:schemeClr val="bg1"/>
                </a:solidFill>
              </a:rPr>
              <a:t>Cada agencia cuenta con un Consejo Local de Educación Pública, integrado por representantes de actores educacionales y no educacionales, y municipios; con funciones consultivas y fiscalizadoras</a:t>
            </a:r>
          </a:p>
          <a:p>
            <a:pPr marL="1319213" lvl="2" indent="-342900">
              <a:spcBef>
                <a:spcPts val="900"/>
              </a:spcBef>
              <a:buFontTx/>
              <a:buChar char="•"/>
            </a:pPr>
            <a:r>
              <a:rPr lang="es-CL">
                <a:solidFill>
                  <a:schemeClr val="bg1"/>
                </a:solidFill>
              </a:rPr>
              <a:t>Dependen políticamente del Ministerio de Educación, el que además desarrolla políticas de mejoramiento hacia ellas (el Mineduc deberá crear una unidad especializada a nivel nacional)</a:t>
            </a:r>
          </a:p>
          <a:p>
            <a:pPr marL="1319213" lvl="2" indent="-342900">
              <a:spcBef>
                <a:spcPts val="900"/>
              </a:spcBef>
              <a:buFontTx/>
              <a:buChar char="•"/>
            </a:pPr>
            <a:r>
              <a:rPr lang="es-CL">
                <a:solidFill>
                  <a:schemeClr val="bg1"/>
                </a:solidFill>
              </a:rPr>
              <a:t>Fiscalización y evaluación especializadas por la Superintendencia de Educación y la Agencia de Calidad</a:t>
            </a:r>
          </a:p>
        </p:txBody>
      </p:sp>
      <p:sp>
        <p:nvSpPr>
          <p:cNvPr id="7171"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7172"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09600" y="1219200"/>
            <a:ext cx="7772400" cy="5262563"/>
          </a:xfrm>
          <a:prstGeom prst="rect">
            <a:avLst/>
          </a:prstGeom>
          <a:noFill/>
          <a:ln w="9525">
            <a:noFill/>
            <a:miter lim="800000"/>
            <a:headEnd/>
            <a:tailEnd/>
          </a:ln>
        </p:spPr>
        <p:txBody>
          <a:bodyPr>
            <a:spAutoFit/>
          </a:bodyPr>
          <a:lstStyle/>
          <a:p>
            <a:pPr marL="342900" indent="-342900">
              <a:buFontTx/>
              <a:buAutoNum type="arabicPeriod" startAt="2"/>
            </a:pPr>
            <a:r>
              <a:rPr lang="es-CL">
                <a:solidFill>
                  <a:schemeClr val="bg1"/>
                </a:solidFill>
              </a:rPr>
              <a:t>Garantizar una oferta relevante y de calidad de educación pública:</a:t>
            </a:r>
          </a:p>
          <a:p>
            <a:pPr marL="342900" indent="-342900">
              <a:buFontTx/>
              <a:buAutoNum type="arabicPeriod" startAt="2"/>
            </a:pPr>
            <a:endParaRPr lang="es-CL">
              <a:solidFill>
                <a:schemeClr val="bg1"/>
              </a:solidFill>
            </a:endParaRPr>
          </a:p>
          <a:p>
            <a:pPr marL="342900" indent="-342900"/>
            <a:r>
              <a:rPr lang="es-CL">
                <a:solidFill>
                  <a:schemeClr val="bg1"/>
                </a:solidFill>
              </a:rPr>
              <a:t>	Financiamiento</a:t>
            </a:r>
          </a:p>
          <a:p>
            <a:pPr marL="342900" indent="-342900">
              <a:buFontTx/>
              <a:buAutoNum type="arabicPeriod" startAt="2"/>
            </a:pPr>
            <a:endParaRPr lang="es-CL">
              <a:solidFill>
                <a:schemeClr val="bg1"/>
              </a:solidFill>
            </a:endParaRPr>
          </a:p>
          <a:p>
            <a:pPr marL="1319213" lvl="2" indent="-342900">
              <a:spcBef>
                <a:spcPts val="900"/>
              </a:spcBef>
              <a:buFontTx/>
              <a:buChar char="•"/>
            </a:pPr>
            <a:r>
              <a:rPr lang="es-CL">
                <a:solidFill>
                  <a:schemeClr val="bg1"/>
                </a:solidFill>
              </a:rPr>
              <a:t>Financiamiento de los establecimientos: subvención escolar “revisada”, más ajustes por obligaciones específicas de la educación pública</a:t>
            </a:r>
          </a:p>
          <a:p>
            <a:pPr marL="1319213" lvl="2" indent="-342900">
              <a:spcBef>
                <a:spcPts val="900"/>
              </a:spcBef>
              <a:buFontTx/>
              <a:buChar char="•"/>
            </a:pPr>
            <a:r>
              <a:rPr lang="es-CL">
                <a:solidFill>
                  <a:schemeClr val="bg1"/>
                </a:solidFill>
              </a:rPr>
              <a:t>Financiamiento de la agencia: directo vía presupuesto, cuerpo profesional y administrativo básico, y consideraciones de alumnado, establecimientos, población, territorio </a:t>
            </a:r>
          </a:p>
          <a:p>
            <a:pPr marL="1319213" lvl="2" indent="-342900">
              <a:spcBef>
                <a:spcPts val="900"/>
              </a:spcBef>
              <a:buFontTx/>
              <a:buChar char="•"/>
            </a:pPr>
            <a:r>
              <a:rPr lang="es-CL">
                <a:solidFill>
                  <a:schemeClr val="bg1"/>
                </a:solidFill>
              </a:rPr>
              <a:t>Inversión en infraestructura: nuevos mecanismos eficientes de planificación territorial y de inversión para la creación de establecimientos públicos en cada zona (capaces de responder a la dinámica poblacional)</a:t>
            </a:r>
          </a:p>
          <a:p>
            <a:pPr marL="1319213" lvl="2" indent="-342900">
              <a:spcBef>
                <a:spcPts val="900"/>
              </a:spcBef>
              <a:buFontTx/>
              <a:buChar char="•"/>
            </a:pPr>
            <a:r>
              <a:rPr lang="es-CL">
                <a:solidFill>
                  <a:schemeClr val="bg1"/>
                </a:solidFill>
              </a:rPr>
              <a:t>Inversión en mejoramiento: (ya dicho) políticas de mejoramiento especiales para la educación pública impulsadas a nivel nacional</a:t>
            </a:r>
          </a:p>
        </p:txBody>
      </p:sp>
      <p:sp>
        <p:nvSpPr>
          <p:cNvPr id="8195"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La reforma de la educación pública chilena </a:t>
            </a:r>
            <a:endParaRPr lang="es-ES" sz="2000">
              <a:solidFill>
                <a:schemeClr val="bg1"/>
              </a:solidFill>
            </a:endParaRPr>
          </a:p>
        </p:txBody>
      </p:sp>
      <p:sp>
        <p:nvSpPr>
          <p:cNvPr id="8196"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533400" y="1219200"/>
            <a:ext cx="8153400" cy="5216525"/>
          </a:xfrm>
          <a:prstGeom prst="rect">
            <a:avLst/>
          </a:prstGeom>
          <a:noFill/>
          <a:ln w="9525">
            <a:noFill/>
            <a:miter lim="800000"/>
            <a:headEnd/>
            <a:tailEnd/>
          </a:ln>
        </p:spPr>
        <p:txBody>
          <a:bodyPr>
            <a:spAutoFit/>
          </a:bodyPr>
          <a:lstStyle/>
          <a:p>
            <a:pPr marL="342900" indent="-342900"/>
            <a:r>
              <a:rPr lang="es-CL">
                <a:solidFill>
                  <a:schemeClr val="bg1"/>
                </a:solidFill>
              </a:rPr>
              <a:t>3.	Consideraciones “de contexto” para la reforma de la educación pública:</a:t>
            </a:r>
          </a:p>
          <a:p>
            <a:pPr marL="342900" indent="-342900">
              <a:buFontTx/>
              <a:buAutoNum type="arabicPeriod"/>
            </a:pPr>
            <a:endParaRPr lang="es-CL" b="1">
              <a:solidFill>
                <a:schemeClr val="bg1"/>
              </a:solidFill>
            </a:endParaRPr>
          </a:p>
          <a:p>
            <a:pPr marL="342900" indent="-342900"/>
            <a:r>
              <a:rPr lang="es-CL">
                <a:solidFill>
                  <a:schemeClr val="bg1"/>
                </a:solidFill>
              </a:rPr>
              <a:t>	Entorno adecuado</a:t>
            </a:r>
          </a:p>
          <a:p>
            <a:pPr marL="1319213" lvl="2" indent="-342900">
              <a:spcBef>
                <a:spcPts val="900"/>
              </a:spcBef>
              <a:buFontTx/>
              <a:buChar char="•"/>
            </a:pPr>
            <a:r>
              <a:rPr lang="es-CL">
                <a:solidFill>
                  <a:schemeClr val="bg1"/>
                </a:solidFill>
              </a:rPr>
              <a:t>Resolver la asimetría actual con las escuelas privadas subvencionadas (financiamiento compartido, selección de estudiantes, subvención pareja y responsabilidades diferentes, etc.)</a:t>
            </a:r>
          </a:p>
          <a:p>
            <a:pPr marL="1319213" lvl="2" indent="-342900">
              <a:spcBef>
                <a:spcPts val="900"/>
              </a:spcBef>
              <a:buFontTx/>
              <a:buChar char="•"/>
            </a:pPr>
            <a:r>
              <a:rPr lang="es-CL">
                <a:solidFill>
                  <a:schemeClr val="bg1"/>
                </a:solidFill>
              </a:rPr>
              <a:t>Regular la entrada de establecimientos privados con acceso a recursos públicos</a:t>
            </a:r>
          </a:p>
          <a:p>
            <a:pPr marL="1319213" lvl="2" indent="-342900">
              <a:spcBef>
                <a:spcPts val="900"/>
              </a:spcBef>
              <a:buFontTx/>
              <a:buChar char="•"/>
            </a:pPr>
            <a:r>
              <a:rPr lang="es-CL">
                <a:solidFill>
                  <a:schemeClr val="bg1"/>
                </a:solidFill>
              </a:rPr>
              <a:t>Adaptar la institucionalidad pública en educación para atender las particularidades de la educación pública: Mineduc, Superintendencia, Agencia de Calidad</a:t>
            </a:r>
          </a:p>
          <a:p>
            <a:pPr marL="1319213" lvl="2" indent="-342900">
              <a:spcBef>
                <a:spcPts val="900"/>
              </a:spcBef>
              <a:buFontTx/>
              <a:buChar char="•"/>
            </a:pPr>
            <a:r>
              <a:rPr lang="es-CL">
                <a:solidFill>
                  <a:schemeClr val="bg1"/>
                </a:solidFill>
              </a:rPr>
              <a:t>Crear una nueva carrera profesional docente</a:t>
            </a:r>
          </a:p>
          <a:p>
            <a:pPr marL="1319213" lvl="2" indent="-342900">
              <a:spcBef>
                <a:spcPts val="900"/>
              </a:spcBef>
              <a:buFontTx/>
              <a:buChar char="•"/>
            </a:pPr>
            <a:r>
              <a:rPr lang="es-CL">
                <a:solidFill>
                  <a:schemeClr val="bg1"/>
                </a:solidFill>
              </a:rPr>
              <a:t>Diseñar un plan “de transición” gradual, con inversiones específicas y monitoreo intensivo</a:t>
            </a:r>
          </a:p>
          <a:p>
            <a:pPr marL="1319213" lvl="2" indent="-342900">
              <a:spcBef>
                <a:spcPts val="900"/>
              </a:spcBef>
              <a:buFontTx/>
              <a:buChar char="•"/>
            </a:pPr>
            <a:r>
              <a:rPr lang="es-CL">
                <a:solidFill>
                  <a:schemeClr val="bg1"/>
                </a:solidFill>
              </a:rPr>
              <a:t>Relegitimar socialmente la educación pública: una tarea de todos</a:t>
            </a:r>
          </a:p>
        </p:txBody>
      </p:sp>
      <p:sp>
        <p:nvSpPr>
          <p:cNvPr id="9219"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a:solidFill>
                  <a:schemeClr val="bg1"/>
                </a:solidFill>
              </a:rPr>
              <a:t>Reforma de la educación chilena </a:t>
            </a:r>
            <a:endParaRPr lang="es-ES" sz="2000">
              <a:solidFill>
                <a:schemeClr val="bg1"/>
              </a:solidFill>
            </a:endParaRPr>
          </a:p>
        </p:txBody>
      </p:sp>
      <p:sp>
        <p:nvSpPr>
          <p:cNvPr id="9220"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333CC"/>
        </a:soli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066800" y="1676400"/>
            <a:ext cx="6705600" cy="3485570"/>
          </a:xfrm>
          <a:prstGeom prst="rect">
            <a:avLst/>
          </a:prstGeom>
          <a:noFill/>
          <a:ln w="9525">
            <a:noFill/>
            <a:miter lim="800000"/>
            <a:headEnd/>
            <a:tailEnd/>
          </a:ln>
        </p:spPr>
        <p:txBody>
          <a:bodyPr wrap="square">
            <a:spAutoFit/>
          </a:bodyPr>
          <a:lstStyle/>
          <a:p>
            <a:pPr marL="354013" lvl="2" indent="-342900">
              <a:spcBef>
                <a:spcPts val="900"/>
              </a:spcBef>
              <a:buFont typeface="Arial" pitchFamily="34" charset="0"/>
              <a:buChar char="•"/>
            </a:pPr>
            <a:r>
              <a:rPr lang="es-CL" dirty="0" smtClean="0">
                <a:solidFill>
                  <a:schemeClr val="bg1"/>
                </a:solidFill>
              </a:rPr>
              <a:t>¿Des-municipalización selectiva basada en estándares?, ¿decisión reversible?, ¿diversidad institucional para la educación pública?</a:t>
            </a:r>
          </a:p>
          <a:p>
            <a:pPr marL="354013" lvl="2" indent="-342900">
              <a:spcBef>
                <a:spcPts val="900"/>
              </a:spcBef>
              <a:buFont typeface="Arial" pitchFamily="34" charset="0"/>
              <a:buChar char="•"/>
            </a:pPr>
            <a:r>
              <a:rPr lang="es-CL" dirty="0" smtClean="0">
                <a:solidFill>
                  <a:schemeClr val="bg1"/>
                </a:solidFill>
              </a:rPr>
              <a:t>¿Gestión y toma de decisiones en la agencia local </a:t>
            </a:r>
            <a:r>
              <a:rPr lang="es-CL" dirty="0" smtClean="0">
                <a:solidFill>
                  <a:schemeClr val="bg1"/>
                </a:solidFill>
              </a:rPr>
              <a:t>de </a:t>
            </a:r>
            <a:r>
              <a:rPr lang="es-CL" dirty="0" smtClean="0">
                <a:solidFill>
                  <a:schemeClr val="bg1"/>
                </a:solidFill>
              </a:rPr>
              <a:t>educación democrático-participativas </a:t>
            </a:r>
            <a:r>
              <a:rPr lang="es-CL" dirty="0" smtClean="0">
                <a:solidFill>
                  <a:schemeClr val="bg1"/>
                </a:solidFill>
              </a:rPr>
              <a:t>o </a:t>
            </a:r>
            <a:r>
              <a:rPr lang="es-CL" dirty="0" smtClean="0">
                <a:solidFill>
                  <a:schemeClr val="bg1"/>
                </a:solidFill>
              </a:rPr>
              <a:t>técnico-profesionales </a:t>
            </a:r>
            <a:r>
              <a:rPr lang="es-CL" dirty="0" smtClean="0">
                <a:solidFill>
                  <a:schemeClr val="bg1"/>
                </a:solidFill>
              </a:rPr>
              <a:t>?</a:t>
            </a:r>
            <a:endParaRPr lang="es-CL" dirty="0" smtClean="0">
              <a:solidFill>
                <a:schemeClr val="bg1"/>
              </a:solidFill>
            </a:endParaRPr>
          </a:p>
          <a:p>
            <a:pPr marL="354013" lvl="2" indent="-342900">
              <a:spcBef>
                <a:spcPts val="900"/>
              </a:spcBef>
              <a:buFont typeface="Arial" pitchFamily="34" charset="0"/>
              <a:buChar char="•"/>
            </a:pPr>
            <a:r>
              <a:rPr lang="es-CL" dirty="0" smtClean="0">
                <a:solidFill>
                  <a:schemeClr val="bg1"/>
                </a:solidFill>
              </a:rPr>
              <a:t>¿Ante quién rinde cuentas la agencia local y su Director? ¿cómo se controla su desempeño? ¿control democrático, político o técnico?</a:t>
            </a:r>
          </a:p>
          <a:p>
            <a:pPr marL="354013" lvl="2" indent="-342900">
              <a:spcBef>
                <a:spcPts val="900"/>
              </a:spcBef>
              <a:buFont typeface="Arial" pitchFamily="34" charset="0"/>
              <a:buChar char="•"/>
            </a:pPr>
            <a:r>
              <a:rPr lang="es-CL" dirty="0" smtClean="0">
                <a:solidFill>
                  <a:schemeClr val="bg1"/>
                </a:solidFill>
              </a:rPr>
              <a:t>“Agencias locales de educación pública”: ¿corporaciones autónomas o servicio público descentralizado?</a:t>
            </a:r>
            <a:endParaRPr lang="es-CL" dirty="0">
              <a:solidFill>
                <a:schemeClr val="bg1"/>
              </a:solidFill>
            </a:endParaRPr>
          </a:p>
        </p:txBody>
      </p:sp>
      <p:sp>
        <p:nvSpPr>
          <p:cNvPr id="9219" name="Rectangle 4"/>
          <p:cNvSpPr>
            <a:spLocks noChangeArrowheads="1"/>
          </p:cNvSpPr>
          <p:nvPr/>
        </p:nvSpPr>
        <p:spPr bwMode="auto">
          <a:xfrm>
            <a:off x="533400" y="304800"/>
            <a:ext cx="7543800" cy="400050"/>
          </a:xfrm>
          <a:prstGeom prst="rect">
            <a:avLst/>
          </a:prstGeom>
          <a:noFill/>
          <a:ln w="9525">
            <a:noFill/>
            <a:miter lim="800000"/>
            <a:headEnd/>
            <a:tailEnd/>
          </a:ln>
        </p:spPr>
        <p:txBody>
          <a:bodyPr>
            <a:spAutoFit/>
          </a:bodyPr>
          <a:lstStyle/>
          <a:p>
            <a:r>
              <a:rPr lang="es-CL" sz="2000" dirty="0" smtClean="0">
                <a:solidFill>
                  <a:schemeClr val="bg1"/>
                </a:solidFill>
              </a:rPr>
              <a:t>Algunos nudos críticos del debate sobre “des-municipalización</a:t>
            </a:r>
            <a:r>
              <a:rPr lang="es-CL" sz="2000" dirty="0" smtClean="0">
                <a:solidFill>
                  <a:schemeClr val="bg1"/>
                </a:solidFill>
              </a:rPr>
              <a:t>”</a:t>
            </a:r>
            <a:endParaRPr lang="es-ES" sz="2000" dirty="0">
              <a:solidFill>
                <a:schemeClr val="bg1"/>
              </a:solidFill>
            </a:endParaRPr>
          </a:p>
        </p:txBody>
      </p:sp>
      <p:sp>
        <p:nvSpPr>
          <p:cNvPr id="9220" name="Line 6"/>
          <p:cNvSpPr>
            <a:spLocks noChangeShapeType="1"/>
          </p:cNvSpPr>
          <p:nvPr/>
        </p:nvSpPr>
        <p:spPr bwMode="auto">
          <a:xfrm>
            <a:off x="381000" y="914400"/>
            <a:ext cx="8305800" cy="0"/>
          </a:xfrm>
          <a:prstGeom prst="line">
            <a:avLst/>
          </a:prstGeom>
          <a:noFill/>
          <a:ln w="19050">
            <a:solidFill>
              <a:schemeClr val="bg1"/>
            </a:solidFill>
            <a:round/>
            <a:headEnd/>
            <a:tailEnd/>
          </a:ln>
        </p:spPr>
        <p:txBody>
          <a:bodyPr/>
          <a:lstStyle/>
          <a:p>
            <a:endParaRPr lang="es-ES"/>
          </a:p>
        </p:txBody>
      </p:sp>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3834</TotalTime>
  <Words>421</Words>
  <Application>Microsoft Office PowerPoint</Application>
  <PresentationFormat>Carta (216 x 279 mm)</PresentationFormat>
  <Paragraphs>84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Diseño predeterminado</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Bellei Pardo</dc:creator>
  <cp:lastModifiedBy>..</cp:lastModifiedBy>
  <cp:revision>487</cp:revision>
  <dcterms:created xsi:type="dcterms:W3CDTF">2006-05-07T21:26:16Z</dcterms:created>
  <dcterms:modified xsi:type="dcterms:W3CDTF">2011-09-29T03:03:15Z</dcterms:modified>
</cp:coreProperties>
</file>