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7" r:id="rId10"/>
    <p:sldId id="258" r:id="rId11"/>
    <p:sldId id="269" r:id="rId12"/>
    <p:sldId id="271" r:id="rId13"/>
    <p:sldId id="266" r:id="rId14"/>
    <p:sldId id="267" r:id="rId15"/>
    <p:sldId id="270" r:id="rId16"/>
    <p:sldId id="268" r:id="rId17"/>
    <p:sldId id="273" r:id="rId18"/>
    <p:sldId id="272" r:id="rId19"/>
    <p:sldId id="274" r:id="rId20"/>
    <p:sldId id="275" r:id="rId21"/>
    <p:sldId id="276" r:id="rId22"/>
    <p:sldId id="279" r:id="rId23"/>
    <p:sldId id="277" r:id="rId24"/>
    <p:sldId id="278" r:id="rId2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10" d="100"/>
          <a:sy n="110" d="100"/>
        </p:scale>
        <p:origin x="-4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1F18F-38B2-431C-AE8F-BD45C2D33150}" type="datetimeFigureOut">
              <a:rPr lang="es-CL" smtClean="0"/>
              <a:pPr/>
              <a:t>08-12-2010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A7D23-663B-4B49-892F-B0474009BAF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7CAA64-8630-4C1C-8CA1-939913EFF7E7}" type="datetimeFigureOut">
              <a:rPr lang="es-CL" smtClean="0"/>
              <a:pPr/>
              <a:t>08-12-2010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83FD08-6426-4376-B20F-2D73E415BD5E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7CAA64-8630-4C1C-8CA1-939913EFF7E7}" type="datetimeFigureOut">
              <a:rPr lang="es-CL" smtClean="0"/>
              <a:pPr/>
              <a:t>08-12-2010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83FD08-6426-4376-B20F-2D73E415BD5E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7CAA64-8630-4C1C-8CA1-939913EFF7E7}" type="datetimeFigureOut">
              <a:rPr lang="es-CL" smtClean="0"/>
              <a:pPr/>
              <a:t>08-12-2010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83FD08-6426-4376-B20F-2D73E415BD5E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7CAA64-8630-4C1C-8CA1-939913EFF7E7}" type="datetimeFigureOut">
              <a:rPr lang="es-CL" smtClean="0"/>
              <a:pPr/>
              <a:t>08-12-2010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83FD08-6426-4376-B20F-2D73E415BD5E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7CAA64-8630-4C1C-8CA1-939913EFF7E7}" type="datetimeFigureOut">
              <a:rPr lang="es-CL" smtClean="0"/>
              <a:pPr/>
              <a:t>08-12-2010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83FD08-6426-4376-B20F-2D73E415BD5E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7CAA64-8630-4C1C-8CA1-939913EFF7E7}" type="datetimeFigureOut">
              <a:rPr lang="es-CL" smtClean="0"/>
              <a:pPr/>
              <a:t>08-12-2010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83FD08-6426-4376-B20F-2D73E415BD5E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7CAA64-8630-4C1C-8CA1-939913EFF7E7}" type="datetimeFigureOut">
              <a:rPr lang="es-CL" smtClean="0"/>
              <a:pPr/>
              <a:t>08-12-2010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83FD08-6426-4376-B20F-2D73E415BD5E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7CAA64-8630-4C1C-8CA1-939913EFF7E7}" type="datetimeFigureOut">
              <a:rPr lang="es-CL" smtClean="0"/>
              <a:pPr/>
              <a:t>08-12-2010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83FD08-6426-4376-B20F-2D73E415BD5E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7CAA64-8630-4C1C-8CA1-939913EFF7E7}" type="datetimeFigureOut">
              <a:rPr lang="es-CL" smtClean="0"/>
              <a:pPr/>
              <a:t>08-12-2010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83FD08-6426-4376-B20F-2D73E415BD5E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97CAA64-8630-4C1C-8CA1-939913EFF7E7}" type="datetimeFigureOut">
              <a:rPr lang="es-CL" smtClean="0"/>
              <a:pPr/>
              <a:t>08-12-2010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83FD08-6426-4376-B20F-2D73E415BD5E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7CAA64-8630-4C1C-8CA1-939913EFF7E7}" type="datetimeFigureOut">
              <a:rPr lang="es-CL" smtClean="0"/>
              <a:pPr/>
              <a:t>08-12-2010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83FD08-6426-4376-B20F-2D73E415BD5E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97CAA64-8630-4C1C-8CA1-939913EFF7E7}" type="datetimeFigureOut">
              <a:rPr lang="es-CL" smtClean="0"/>
              <a:pPr/>
              <a:t>08-12-2010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983FD08-6426-4376-B20F-2D73E415BD5E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772815"/>
            <a:ext cx="7772400" cy="1809547"/>
          </a:xfrm>
        </p:spPr>
        <p:txBody>
          <a:bodyPr>
            <a:normAutofit/>
          </a:bodyPr>
          <a:lstStyle/>
          <a:p>
            <a:r>
              <a:rPr lang="es-ES" sz="3200" dirty="0" smtClean="0"/>
              <a:t>Modernización de los Sistemas para la Gestión </a:t>
            </a:r>
            <a:r>
              <a:rPr lang="es-ES" sz="3200" dirty="0"/>
              <a:t>de </a:t>
            </a:r>
            <a:r>
              <a:rPr lang="es-ES" sz="3200" dirty="0" smtClean="0"/>
              <a:t>las Personas en el Estado</a:t>
            </a:r>
            <a:r>
              <a:rPr lang="es-CL" sz="3200" dirty="0"/>
              <a:t/>
            </a:r>
            <a:br>
              <a:rPr lang="es-CL" sz="3200" dirty="0"/>
            </a:br>
            <a:endParaRPr lang="es-CL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3057753"/>
          </a:xfrm>
        </p:spPr>
        <p:txBody>
          <a:bodyPr>
            <a:normAutofit/>
          </a:bodyPr>
          <a:lstStyle/>
          <a:p>
            <a:endParaRPr lang="es-CL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CL" sz="2200" b="1" dirty="0" err="1" smtClean="0">
                <a:solidFill>
                  <a:schemeClr val="accent1">
                    <a:lumMod val="75000"/>
                  </a:schemeClr>
                </a:solidFill>
              </a:rPr>
              <a:t>Jonny</a:t>
            </a:r>
            <a:r>
              <a:rPr lang="es-CL" sz="2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CL" sz="2200" b="1" dirty="0" err="1" smtClean="0">
                <a:solidFill>
                  <a:schemeClr val="accent1">
                    <a:lumMod val="75000"/>
                  </a:schemeClr>
                </a:solidFill>
              </a:rPr>
              <a:t>Heiss</a:t>
            </a:r>
            <a:endParaRPr lang="es-CL" sz="2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CL" sz="1600" b="1" dirty="0" smtClean="0">
                <a:solidFill>
                  <a:schemeClr val="accent1">
                    <a:lumMod val="75000"/>
                  </a:schemeClr>
                </a:solidFill>
              </a:rPr>
              <a:t>Consultor Centro de Sistemas Públicos</a:t>
            </a:r>
          </a:p>
          <a:p>
            <a:endParaRPr lang="es-CL" sz="2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s-CL" sz="2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s-CL" sz="17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CL" sz="1700" dirty="0" smtClean="0">
                <a:solidFill>
                  <a:schemeClr val="bg1"/>
                </a:solidFill>
              </a:rPr>
              <a:t>10 de diciembre de 2010</a:t>
            </a:r>
            <a:endParaRPr lang="es-CL" sz="1700" dirty="0">
              <a:solidFill>
                <a:schemeClr val="bg1"/>
              </a:solidFill>
            </a:endParaRPr>
          </a:p>
        </p:txBody>
      </p:sp>
      <p:pic>
        <p:nvPicPr>
          <p:cNvPr id="16386" name="Picture 2" descr="http://www.sistemaspublicos.cl/wp-content/uploads/2010/12/logos-379x175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88640"/>
            <a:ext cx="3609975" cy="1666875"/>
          </a:xfrm>
          <a:prstGeom prst="rect">
            <a:avLst/>
          </a:prstGeom>
          <a:noFill/>
        </p:spPr>
      </p:pic>
      <p:pic>
        <p:nvPicPr>
          <p:cNvPr id="5" name="4 Imagen" descr="Logo CS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32657"/>
            <a:ext cx="3600400" cy="1268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739760"/>
          </a:xfrm>
        </p:spPr>
        <p:txBody>
          <a:bodyPr/>
          <a:lstStyle/>
          <a:p>
            <a:r>
              <a:rPr lang="es-CL" dirty="0" smtClean="0"/>
              <a:t>Sistemas </a:t>
            </a:r>
            <a:r>
              <a:rPr lang="es-CL" dirty="0" smtClean="0"/>
              <a:t>prioritarios:</a:t>
            </a:r>
            <a:endParaRPr lang="es-CL" dirty="0" smtClean="0"/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s-CL" dirty="0" smtClean="0"/>
              <a:t>Por simplicidad de implementación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s-CL" dirty="0" smtClean="0"/>
              <a:t>Por importancia </a:t>
            </a:r>
            <a:r>
              <a:rPr lang="es-CL" dirty="0" smtClean="0"/>
              <a:t>estratégica del </a:t>
            </a:r>
            <a:r>
              <a:rPr lang="es-CL" dirty="0" smtClean="0"/>
              <a:t>tema</a:t>
            </a:r>
          </a:p>
          <a:p>
            <a:pPr lvl="1"/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Veamos algunos ejemplos</a:t>
            </a:r>
            <a:endParaRPr lang="es-C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/>
          </a:bodyPr>
          <a:lstStyle/>
          <a:p>
            <a:r>
              <a:rPr lang="es-ES" dirty="0" smtClean="0"/>
              <a:t>¿Tiene sentido que cada institución </a:t>
            </a:r>
            <a:r>
              <a:rPr lang="es-ES" dirty="0" smtClean="0"/>
              <a:t>pública…</a:t>
            </a:r>
            <a:endParaRPr lang="es-ES" dirty="0" smtClean="0"/>
          </a:p>
          <a:p>
            <a:pPr lvl="1">
              <a:lnSpc>
                <a:spcPct val="150000"/>
              </a:lnSpc>
              <a:buFont typeface="Wingdings" pitchFamily="2" charset="2"/>
              <a:buChar char="q"/>
            </a:pPr>
            <a:r>
              <a:rPr lang="es-ES" dirty="0" smtClean="0"/>
              <a:t> tenga un servicio de correo electrónico distinto, y en la gran mayoría de los casos, administrado por personal propio, con bajos estándares de calidad?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q"/>
            </a:pPr>
            <a:r>
              <a:rPr lang="es-CL" dirty="0" smtClean="0"/>
              <a:t> esté </a:t>
            </a:r>
            <a:r>
              <a:rPr lang="es-CL" dirty="0" smtClean="0"/>
              <a:t>comprando o desarrollando en forma independiente sistemas de gestión de documentos?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q"/>
            </a:pPr>
            <a:r>
              <a:rPr lang="es-CL" dirty="0" smtClean="0"/>
              <a:t> esté </a:t>
            </a:r>
            <a:r>
              <a:rPr lang="es-CL" dirty="0" smtClean="0"/>
              <a:t>comprando o desarrollando plataformas para el uso de firma electrónica?</a:t>
            </a:r>
          </a:p>
          <a:p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Sistemas de </a:t>
            </a:r>
            <a:r>
              <a:rPr lang="es-CL" dirty="0" smtClean="0"/>
              <a:t>apoyo:</a:t>
            </a: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(simples de instalar)</a:t>
            </a:r>
            <a:endParaRPr lang="es-C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987824" y="1844824"/>
            <a:ext cx="5698976" cy="41624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CL" sz="3600" b="1" dirty="0" smtClean="0"/>
              <a:t>Finanzas</a:t>
            </a:r>
          </a:p>
          <a:p>
            <a:pPr>
              <a:lnSpc>
                <a:spcPct val="150000"/>
              </a:lnSpc>
            </a:pPr>
            <a:r>
              <a:rPr lang="es-CL" sz="3600" b="1" dirty="0" smtClean="0"/>
              <a:t>Personal</a:t>
            </a:r>
            <a:endParaRPr lang="es-CL" sz="3600" b="1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Sistemas estratégicos</a:t>
            </a:r>
            <a:endParaRPr lang="es-C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17463">
              <a:buNone/>
            </a:pPr>
            <a:r>
              <a:rPr lang="es-ES" b="1" dirty="0" smtClean="0"/>
              <a:t>Prioridad obvia: necesidad de contabilidad en todos los organismos, necesidad de consolidación en el Estado, elaboración del presupuesto todos los años...</a:t>
            </a:r>
          </a:p>
          <a:p>
            <a:pPr marL="0" indent="17463">
              <a:buNone/>
            </a:pPr>
            <a:r>
              <a:rPr lang="es-ES" dirty="0" smtClean="0"/>
              <a:t> </a:t>
            </a:r>
          </a:p>
          <a:p>
            <a:pPr marL="0" indent="17463">
              <a:buNone/>
            </a:pPr>
            <a:r>
              <a:rPr lang="es-ES" dirty="0" smtClean="0"/>
              <a:t>Solución: En </a:t>
            </a:r>
            <a:r>
              <a:rPr lang="es-ES" dirty="0" smtClean="0"/>
              <a:t>el año 2001 se inició el proyecto de “Modernización de la Gestión Financiera del Estado</a:t>
            </a:r>
            <a:r>
              <a:rPr lang="es-ES" dirty="0" smtClean="0"/>
              <a:t>” financiado con crédito </a:t>
            </a:r>
            <a:r>
              <a:rPr lang="es-ES" dirty="0" smtClean="0"/>
              <a:t>del Banco Mundial, DIPRES – CGR:</a:t>
            </a:r>
            <a:endParaRPr lang="es-CL" dirty="0" smtClean="0"/>
          </a:p>
          <a:p>
            <a:pPr lvl="0"/>
            <a:r>
              <a:rPr lang="es-ES" dirty="0" smtClean="0"/>
              <a:t>Un “Sistema de Información para la Gestión Financiera del Estado”, denominado SIGFE, </a:t>
            </a:r>
            <a:endParaRPr lang="es-CL" dirty="0" smtClean="0"/>
          </a:p>
          <a:p>
            <a:pPr lvl="0"/>
            <a:r>
              <a:rPr lang="es-ES" dirty="0" smtClean="0"/>
              <a:t>un “Sistema integrado de información de personal”, denominado SIAPER, y </a:t>
            </a:r>
            <a:endParaRPr lang="es-CL" dirty="0" smtClean="0"/>
          </a:p>
          <a:p>
            <a:pPr lvl="0"/>
            <a:r>
              <a:rPr lang="es-ES" dirty="0" smtClean="0"/>
              <a:t>un “Sistema de Presupuesto por Resultados” (PMG)</a:t>
            </a:r>
            <a:endParaRPr lang="es-CL" dirty="0" smtClean="0"/>
          </a:p>
          <a:p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Gestión Financiera y Presupuesto</a:t>
            </a:r>
            <a:endParaRPr lang="es-C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Monitoreado por DIPRES</a:t>
            </a:r>
          </a:p>
          <a:p>
            <a:r>
              <a:rPr lang="es-ES" dirty="0" smtClean="0"/>
              <a:t>Avance desde 2001:</a:t>
            </a:r>
          </a:p>
          <a:p>
            <a:pPr lvl="1">
              <a:lnSpc>
                <a:spcPct val="160000"/>
              </a:lnSpc>
              <a:buFont typeface="Wingdings" pitchFamily="2" charset="2"/>
              <a:buChar char="q"/>
            </a:pPr>
            <a:r>
              <a:rPr lang="es-ES" sz="2100" dirty="0" smtClean="0"/>
              <a:t>168 instituciones públicas lo emplean en forma transaccional</a:t>
            </a:r>
          </a:p>
          <a:p>
            <a:pPr lvl="1">
              <a:lnSpc>
                <a:spcPct val="160000"/>
              </a:lnSpc>
              <a:buFont typeface="Wingdings" pitchFamily="2" charset="2"/>
              <a:buChar char="q"/>
            </a:pPr>
            <a:r>
              <a:rPr lang="es-ES" sz="2100" dirty="0" smtClean="0"/>
              <a:t>32 “instituciones homologadas”: utilizan otros sistemas contables, y transfieren  información.</a:t>
            </a:r>
            <a:endParaRPr lang="es-CL" sz="2100" dirty="0" smtClean="0"/>
          </a:p>
          <a:p>
            <a:r>
              <a:rPr lang="es-CL" dirty="0" smtClean="0"/>
              <a:t>Costo:</a:t>
            </a:r>
          </a:p>
          <a:p>
            <a:pPr lvl="1">
              <a:lnSpc>
                <a:spcPct val="160000"/>
              </a:lnSpc>
              <a:buFont typeface="Wingdings" pitchFamily="2" charset="2"/>
              <a:buChar char="q"/>
            </a:pPr>
            <a:r>
              <a:rPr lang="es-CL" sz="2100" dirty="0" smtClean="0"/>
              <a:t>Versión 1: MM US$ 35 – desarrollo interno (hasta 100 programadores y analistas en DIPRES)</a:t>
            </a:r>
          </a:p>
          <a:p>
            <a:pPr lvl="1">
              <a:lnSpc>
                <a:spcPct val="160000"/>
              </a:lnSpc>
              <a:buFont typeface="Wingdings" pitchFamily="2" charset="2"/>
              <a:buChar char="q"/>
            </a:pPr>
            <a:r>
              <a:rPr lang="es-CL" sz="2100" dirty="0" smtClean="0"/>
              <a:t>Versión 2: MM US$ 17 – desarrollo externo</a:t>
            </a:r>
          </a:p>
          <a:p>
            <a:pPr lvl="1">
              <a:lnSpc>
                <a:spcPct val="160000"/>
              </a:lnSpc>
              <a:buFont typeface="Wingdings" pitchFamily="2" charset="2"/>
              <a:buChar char="q"/>
            </a:pPr>
            <a:r>
              <a:rPr lang="es-CL" sz="2100" dirty="0" smtClean="0"/>
              <a:t>Versión </a:t>
            </a:r>
            <a:r>
              <a:rPr lang="es-CL" sz="2100" dirty="0" smtClean="0"/>
              <a:t>3, </a:t>
            </a:r>
            <a:r>
              <a:rPr lang="es-CL" sz="2100" dirty="0" smtClean="0"/>
              <a:t>con + interacción con otros </a:t>
            </a:r>
            <a:r>
              <a:rPr lang="es-CL" sz="2100" dirty="0" smtClean="0"/>
              <a:t>sistemas</a:t>
            </a:r>
            <a:r>
              <a:rPr lang="es-CL" sz="2100" baseline="30000" dirty="0" smtClean="0"/>
              <a:t>(2</a:t>
            </a:r>
            <a:r>
              <a:rPr lang="es-CL" sz="2100" baseline="30000" dirty="0" smtClean="0"/>
              <a:t>)</a:t>
            </a:r>
            <a:r>
              <a:rPr lang="es-CL" sz="2100" dirty="0" smtClean="0"/>
              <a:t>: </a:t>
            </a:r>
            <a:r>
              <a:rPr lang="es-CL" sz="2100" dirty="0" smtClean="0"/>
              <a:t>en veremos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SIGFE </a:t>
            </a:r>
            <a:r>
              <a:rPr lang="es-CL" baseline="30000" dirty="0" smtClean="0"/>
              <a:t>(1)</a:t>
            </a:r>
            <a:endParaRPr lang="es-CL" baseline="30000" dirty="0"/>
          </a:p>
        </p:txBody>
      </p:sp>
      <p:sp>
        <p:nvSpPr>
          <p:cNvPr id="4" name="3 CuadroTexto"/>
          <p:cNvSpPr txBox="1"/>
          <p:nvPr/>
        </p:nvSpPr>
        <p:spPr>
          <a:xfrm>
            <a:off x="971600" y="5949280"/>
            <a:ext cx="7322838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342900" indent="-342900">
              <a:buAutoNum type="arabicParenBoth"/>
            </a:pPr>
            <a:r>
              <a:rPr lang="es-ES" dirty="0" smtClean="0"/>
              <a:t>Sistema de Información para la Gestión Financiera del Estado</a:t>
            </a:r>
          </a:p>
          <a:p>
            <a:pPr marL="342900" indent="-342900">
              <a:buAutoNum type="arabicParenBoth"/>
            </a:pPr>
            <a:r>
              <a:rPr lang="es-ES" dirty="0" err="1" smtClean="0"/>
              <a:t>Chilecompras</a:t>
            </a:r>
            <a:r>
              <a:rPr lang="es-ES" dirty="0" smtClean="0"/>
              <a:t>, IPS, Tesorería, MIDEPLAN, etc.</a:t>
            </a:r>
            <a:endParaRPr lang="es-C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s-CL" dirty="0" smtClean="0"/>
              <a:t>El </a:t>
            </a:r>
            <a:r>
              <a:rPr lang="es-CL" dirty="0" smtClean="0"/>
              <a:t>SIAPER, </a:t>
            </a:r>
            <a:r>
              <a:rPr lang="es-CL" dirty="0" smtClean="0"/>
              <a:t>de </a:t>
            </a:r>
            <a:r>
              <a:rPr lang="es-CL" dirty="0" smtClean="0"/>
              <a:t>C</a:t>
            </a:r>
            <a:r>
              <a:rPr lang="es-ES" dirty="0" err="1" smtClean="0"/>
              <a:t>ontraloría</a:t>
            </a:r>
            <a:r>
              <a:rPr lang="es-ES" dirty="0" smtClean="0"/>
              <a:t> General de la República</a:t>
            </a:r>
            <a:r>
              <a:rPr lang="es-CL" dirty="0" smtClean="0"/>
              <a:t>, </a:t>
            </a:r>
            <a:r>
              <a:rPr lang="es-CL" dirty="0" smtClean="0"/>
              <a:t>registra </a:t>
            </a:r>
            <a:r>
              <a:rPr lang="es-CL" dirty="0" smtClean="0"/>
              <a:t>el resultado </a:t>
            </a:r>
            <a:r>
              <a:rPr lang="es-CL" dirty="0" smtClean="0"/>
              <a:t>del </a:t>
            </a:r>
            <a:r>
              <a:rPr lang="es-CL" dirty="0" smtClean="0"/>
              <a:t>trámite.</a:t>
            </a:r>
            <a:endParaRPr lang="es-CL" dirty="0" smtClean="0"/>
          </a:p>
          <a:p>
            <a:pPr>
              <a:lnSpc>
                <a:spcPct val="150000"/>
              </a:lnSpc>
            </a:pPr>
            <a:r>
              <a:rPr lang="es-CL" dirty="0" smtClean="0"/>
              <a:t>La gestión de personas la hace cada institución con sistemas que van desde </a:t>
            </a:r>
            <a:r>
              <a:rPr lang="es-CL" dirty="0" smtClean="0"/>
              <a:t>cuadernos o planillas </a:t>
            </a:r>
            <a:r>
              <a:rPr lang="es-CL" dirty="0" smtClean="0"/>
              <a:t>en Excel hasta sofisticados sistemas de Workflow (SII</a:t>
            </a:r>
            <a:r>
              <a:rPr lang="es-CL" dirty="0" smtClean="0"/>
              <a:t>).</a:t>
            </a:r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Gestión de Personas</a:t>
            </a:r>
            <a:endParaRPr lang="es-C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Avance </a:t>
            </a:r>
            <a:r>
              <a:rPr lang="es-ES" dirty="0" smtClean="0"/>
              <a:t>desde el 2001: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q"/>
            </a:pPr>
            <a:r>
              <a:rPr lang="es-ES" dirty="0" smtClean="0"/>
              <a:t> Inició </a:t>
            </a:r>
            <a:r>
              <a:rPr lang="es-ES" dirty="0" smtClean="0"/>
              <a:t>su operación en diciembre/2009.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q"/>
            </a:pPr>
            <a:r>
              <a:rPr lang="es-ES" dirty="0" smtClean="0"/>
              <a:t> A </a:t>
            </a:r>
            <a:r>
              <a:rPr lang="es-ES" dirty="0" smtClean="0"/>
              <a:t>partir de agosto/2010 hay un piloto con 34 Órganos de la Administración del Estado para tramitar actos administrativos en materias de personal.</a:t>
            </a:r>
          </a:p>
          <a:p>
            <a:r>
              <a:rPr lang="es-ES" dirty="0" smtClean="0"/>
              <a:t>Se está desarrollando una segunda versión que permitirá la “Toma de razón automática”, en línea.</a:t>
            </a:r>
          </a:p>
          <a:p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SIAPER </a:t>
            </a:r>
            <a:r>
              <a:rPr lang="es-CL" baseline="30000" dirty="0" smtClean="0"/>
              <a:t>(1)</a:t>
            </a:r>
            <a:endParaRPr lang="es-CL" baseline="30000" dirty="0"/>
          </a:p>
        </p:txBody>
      </p:sp>
      <p:sp>
        <p:nvSpPr>
          <p:cNvPr id="4" name="3 CuadroTexto"/>
          <p:cNvSpPr txBox="1"/>
          <p:nvPr/>
        </p:nvSpPr>
        <p:spPr>
          <a:xfrm>
            <a:off x="827584" y="6237312"/>
            <a:ext cx="572624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 smtClean="0"/>
              <a:t>(1) Sistema integrado de información de personal</a:t>
            </a:r>
            <a:endParaRPr lang="es-C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s-CL" dirty="0" smtClean="0"/>
              <a:t>Cada organismo tiene su solución propia</a:t>
            </a:r>
          </a:p>
          <a:p>
            <a:pPr>
              <a:lnSpc>
                <a:spcPct val="150000"/>
              </a:lnSpc>
            </a:pPr>
            <a:r>
              <a:rPr lang="es-CL" dirty="0" smtClean="0"/>
              <a:t>Todos tienen algún sistema </a:t>
            </a:r>
            <a:r>
              <a:rPr lang="es-CL" dirty="0" smtClean="0"/>
              <a:t>informático para remuneraciones</a:t>
            </a:r>
            <a:endParaRPr lang="es-CL" dirty="0" smtClean="0"/>
          </a:p>
          <a:p>
            <a:pPr>
              <a:lnSpc>
                <a:spcPct val="150000"/>
              </a:lnSpc>
            </a:pPr>
            <a:r>
              <a:rPr lang="es-CL" dirty="0" smtClean="0"/>
              <a:t>La gestión de personal varía desde fichas en papel u hojas en Excel hasta sofisticados sistemas de Workflow (SII).</a:t>
            </a:r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es-CL" sz="3600" dirty="0" smtClean="0"/>
              <a:t>Sistemas de gestión de las personas</a:t>
            </a:r>
            <a:endParaRPr lang="es-CL" sz="3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51520" y="1052736"/>
            <a:ext cx="8208912" cy="1728192"/>
          </a:xfrm>
        </p:spPr>
        <p:txBody>
          <a:bodyPr>
            <a:normAutofit/>
          </a:bodyPr>
          <a:lstStyle/>
          <a:p>
            <a:pPr lvl="0"/>
            <a:r>
              <a:rPr lang="es-ES" sz="2000" dirty="0" smtClean="0"/>
              <a:t>Uno de los principales factores que explica la deficiente respuesta del Estado para enfrentar desafíos es la “calidad de la gestión del personal del sector público”</a:t>
            </a:r>
            <a:r>
              <a:rPr lang="es-ES" sz="2000" baseline="30000" dirty="0" smtClean="0"/>
              <a:t>(1)</a:t>
            </a:r>
            <a:endParaRPr lang="es-CL" sz="2000" baseline="30000" dirty="0" smtClean="0"/>
          </a:p>
          <a:p>
            <a:pPr lvl="0"/>
            <a:r>
              <a:rPr lang="es-ES" sz="2000" dirty="0" smtClean="0"/>
              <a:t>El gasto en personal es el 22% de los gastos de operación de la administración central.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es-CL" sz="3200" dirty="0" smtClean="0"/>
              <a:t>Importancia de la Gestión de Personas</a:t>
            </a:r>
            <a:endParaRPr lang="es-CL" sz="3200" dirty="0"/>
          </a:p>
        </p:txBody>
      </p:sp>
      <p:pic>
        <p:nvPicPr>
          <p:cNvPr id="4" name="3 Imagen" descr="empleo publi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2780928"/>
            <a:ext cx="3672408" cy="4069602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043608" y="4797152"/>
            <a:ext cx="3312367" cy="92333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 smtClean="0"/>
              <a:t>El mito del tamaño del </a:t>
            </a:r>
          </a:p>
          <a:p>
            <a:r>
              <a:rPr lang="es-CL" dirty="0" smtClean="0"/>
              <a:t>Estado chileno: ¿cantidad</a:t>
            </a:r>
          </a:p>
          <a:p>
            <a:r>
              <a:rPr lang="es-CL" dirty="0" smtClean="0"/>
              <a:t>o calidad?</a:t>
            </a:r>
            <a:endParaRPr lang="es-CL" dirty="0"/>
          </a:p>
        </p:txBody>
      </p:sp>
      <p:sp>
        <p:nvSpPr>
          <p:cNvPr id="6" name="5 CuadroTexto"/>
          <p:cNvSpPr txBox="1"/>
          <p:nvPr/>
        </p:nvSpPr>
        <p:spPr>
          <a:xfrm>
            <a:off x="251520" y="2708921"/>
            <a:ext cx="45365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s-ES" sz="2000" dirty="0" smtClean="0"/>
              <a:t>Las tendencias modernas de interoperabilidad, para compartir información entre servicios, se vería enormemente facilitada si existiera un sistema centralizado. </a:t>
            </a:r>
            <a:endParaRPr lang="es-CL" dirty="0"/>
          </a:p>
        </p:txBody>
      </p:sp>
      <p:sp>
        <p:nvSpPr>
          <p:cNvPr id="7" name="6 CuadroTexto"/>
          <p:cNvSpPr txBox="1"/>
          <p:nvPr/>
        </p:nvSpPr>
        <p:spPr>
          <a:xfrm>
            <a:off x="827584" y="6237312"/>
            <a:ext cx="276710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342900" indent="-342900">
              <a:buAutoNum type="arabicParenBoth"/>
            </a:pPr>
            <a:r>
              <a:rPr lang="es-ES" sz="1200" dirty="0" smtClean="0"/>
              <a:t>Portales (2009), en “Un Mejor </a:t>
            </a:r>
          </a:p>
          <a:p>
            <a:pPr marL="342900" indent="-342900"/>
            <a:r>
              <a:rPr lang="es-ES" sz="1200" dirty="0" smtClean="0"/>
              <a:t>Estado para Chile”</a:t>
            </a:r>
            <a:endParaRPr lang="es-CL" sz="1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En el 2000, se hizo un estudio de sus sistemas: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Existían 12 “</a:t>
            </a:r>
            <a:r>
              <a:rPr lang="es-ES" dirty="0" smtClean="0"/>
              <a:t>maestros de personal” </a:t>
            </a:r>
            <a:r>
              <a:rPr lang="es-ES" dirty="0" smtClean="0"/>
              <a:t>distintos.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Se estudiaron sistemas “</a:t>
            </a:r>
            <a:r>
              <a:rPr lang="es-ES" dirty="0" err="1" smtClean="0"/>
              <a:t>World</a:t>
            </a:r>
            <a:r>
              <a:rPr lang="es-ES" dirty="0" smtClean="0"/>
              <a:t> </a:t>
            </a:r>
            <a:r>
              <a:rPr lang="es-ES" dirty="0" err="1" smtClean="0"/>
              <a:t>class</a:t>
            </a:r>
            <a:r>
              <a:rPr lang="es-ES" dirty="0" smtClean="0"/>
              <a:t>” (8 meses) y se concluyó que no eran fácilmente adaptables al Estatuto Administrativo.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Se desarrolló </a:t>
            </a:r>
            <a:r>
              <a:rPr lang="es-ES" dirty="0" smtClean="0"/>
              <a:t>el </a:t>
            </a:r>
            <a:r>
              <a:rPr lang="es-ES" dirty="0" smtClean="0"/>
              <a:t>sistema SIGER entre el 2001 y el 2005, con personal propio.</a:t>
            </a:r>
          </a:p>
          <a:p>
            <a:endParaRPr lang="es-CL" dirty="0" smtClean="0"/>
          </a:p>
          <a:p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Un sistema en operación: SII</a:t>
            </a:r>
            <a:endParaRPr lang="es-C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51520" y="1481328"/>
            <a:ext cx="8712968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s-ES" sz="2400" dirty="0" smtClean="0"/>
              <a:t>Ronda de entrevistas, en octubre y noviembre: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ES" sz="2400" dirty="0" smtClean="0"/>
              <a:t>Servicio Civil – Carlos </a:t>
            </a:r>
            <a:r>
              <a:rPr lang="es-ES" sz="2400" dirty="0" err="1" smtClean="0"/>
              <a:t>Williamson</a:t>
            </a:r>
            <a:r>
              <a:rPr lang="es-ES" sz="2400" dirty="0" smtClean="0"/>
              <a:t>, Director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ES" sz="2400" dirty="0" smtClean="0"/>
              <a:t>Agenda Digital – Alfredo Barriga, Director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ES" sz="2400" dirty="0" smtClean="0"/>
              <a:t>Sistema SIAPER – Esteban Navarro, Jefe Proyecto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ES" sz="2400" dirty="0" smtClean="0"/>
              <a:t>Programa SIGFE – Alicia Muñoz, ex Jefa de Proyecto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ES" sz="2400" dirty="0" smtClean="0"/>
              <a:t>Alejandro Barros, Consultor en TIC</a:t>
            </a:r>
            <a:endParaRPr lang="es-CL" sz="2400" dirty="0" smtClean="0"/>
          </a:p>
          <a:p>
            <a:pPr>
              <a:buNone/>
            </a:pPr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Agradecimientos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544616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s-ES" dirty="0" smtClean="0"/>
              <a:t>Sistema 100% </a:t>
            </a:r>
            <a:r>
              <a:rPr lang="es-ES" dirty="0" err="1" smtClean="0"/>
              <a:t>via</a:t>
            </a:r>
            <a:r>
              <a:rPr lang="es-ES" dirty="0" smtClean="0"/>
              <a:t> web (protocolo TCP/IP)</a:t>
            </a:r>
            <a:endParaRPr lang="es-CL" dirty="0" smtClean="0"/>
          </a:p>
          <a:p>
            <a:pPr lvl="0"/>
            <a:r>
              <a:rPr lang="es-ES" dirty="0" smtClean="0"/>
              <a:t>Empleo de una base de datos relacional robusta (Oracle) y única.</a:t>
            </a:r>
            <a:endParaRPr lang="es-CL" dirty="0" smtClean="0"/>
          </a:p>
          <a:p>
            <a:pPr lvl="0"/>
            <a:r>
              <a:rPr lang="es-ES" dirty="0" smtClean="0"/>
              <a:t>Conceptualización uniforme de trámites con el modelo PAD: Petición, Autorización y Distribución.</a:t>
            </a:r>
          </a:p>
          <a:p>
            <a:pPr lvl="0"/>
            <a:r>
              <a:rPr lang="es-ES" dirty="0" smtClean="0"/>
              <a:t>Modelamiento de procesos mediante flujos de trabajo (Workflow) que permiten la </a:t>
            </a:r>
            <a:r>
              <a:rPr lang="es-ES" b="1" dirty="0" err="1" smtClean="0"/>
              <a:t>autoatención</a:t>
            </a:r>
            <a:r>
              <a:rPr lang="es-ES" dirty="0" smtClean="0"/>
              <a:t>, el seguimiento en línea de cada trámite y la generación automática de informes de gestión.</a:t>
            </a:r>
            <a:endParaRPr lang="es-CL" dirty="0" smtClean="0"/>
          </a:p>
          <a:p>
            <a:pPr lvl="0"/>
            <a:r>
              <a:rPr lang="es-ES" dirty="0" smtClean="0"/>
              <a:t>Empleo de una plataforma para la firma electrónica de documentos, eliminando los papeles en todas las etapas de tramitación.</a:t>
            </a:r>
            <a:endParaRPr lang="es-CL" dirty="0" smtClean="0"/>
          </a:p>
          <a:p>
            <a:pPr lvl="0"/>
            <a:r>
              <a:rPr lang="es-ES" dirty="0" smtClean="0"/>
              <a:t>Detección automática de las jefaturas requeridas para las autorizaciones, y escalamiento a subrogantes  en forma automática, en casos de ausencias registradas en el mismo sistema.</a:t>
            </a:r>
            <a:endParaRPr lang="es-CL" dirty="0" smtClean="0"/>
          </a:p>
          <a:p>
            <a:pPr lvl="0"/>
            <a:r>
              <a:rPr lang="es-ES" dirty="0" smtClean="0"/>
              <a:t>Diseño amigable y </a:t>
            </a:r>
            <a:r>
              <a:rPr lang="es-ES" dirty="0" err="1" smtClean="0"/>
              <a:t>autoexplicativo</a:t>
            </a:r>
            <a:r>
              <a:rPr lang="es-ES" dirty="0" smtClean="0"/>
              <a:t>, que no requiere capacitación al usuario</a:t>
            </a:r>
            <a:endParaRPr lang="es-CL" dirty="0" smtClean="0"/>
          </a:p>
          <a:p>
            <a:pPr lvl="0"/>
            <a:r>
              <a:rPr lang="es-ES" dirty="0" smtClean="0"/>
              <a:t>Acceso seguro, restringido y escalonado a la información, según un modelo de roles, con cobertura diferenciada (cada rol accede solo a información de su incumbencia y de su universo)</a:t>
            </a:r>
            <a:endParaRPr lang="es-CL" dirty="0" smtClean="0"/>
          </a:p>
          <a:p>
            <a:pPr lvl="0"/>
            <a:r>
              <a:rPr lang="es-ES" dirty="0" smtClean="0"/>
              <a:t>Utilización de un modelo de tres capas, que independiza la capa de presentación (pantallas), las reglas de negocio y la información (datos). </a:t>
            </a:r>
            <a:endParaRPr lang="es-CL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s-CL" dirty="0" smtClean="0"/>
              <a:t>Características del SIGER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661248"/>
          </a:xfrm>
        </p:spPr>
        <p:txBody>
          <a:bodyPr>
            <a:normAutofit fontScale="92500" lnSpcReduction="20000"/>
          </a:bodyPr>
          <a:lstStyle/>
          <a:p>
            <a:pPr marL="624078" lvl="0" indent="-514350">
              <a:buClr>
                <a:srgbClr val="C00000"/>
              </a:buClr>
              <a:buSzPct val="100000"/>
              <a:buFont typeface="+mj-lt"/>
              <a:buAutoNum type="arabicPeriod"/>
            </a:pPr>
            <a:r>
              <a:rPr lang="es-ES" b="1" dirty="0" smtClean="0"/>
              <a:t>Módulo de Operaciones del Personal</a:t>
            </a:r>
            <a:r>
              <a:rPr lang="es-ES" dirty="0" smtClean="0"/>
              <a:t>: incorporación, promoción, desarrollo y desvinculación, incluyendo aspectos como control de asistencia, suplencias, </a:t>
            </a:r>
            <a:r>
              <a:rPr lang="es-ES" dirty="0" err="1" smtClean="0"/>
              <a:t>subrogancias</a:t>
            </a:r>
            <a:r>
              <a:rPr lang="es-ES" dirty="0" smtClean="0"/>
              <a:t>, permisos administrativos, licencias médicas, comisiones de servicio, cometidos (con rendiciones de gastos), generación de resoluciones electrónicas, etc., todas ellas con avisos mediante correos electrónicos, cuando es pertinente.</a:t>
            </a:r>
            <a:endParaRPr lang="es-CL" dirty="0" smtClean="0"/>
          </a:p>
          <a:p>
            <a:pPr marL="624078" lvl="0" indent="-514350">
              <a:buClr>
                <a:srgbClr val="C00000"/>
              </a:buClr>
              <a:buSzPct val="100000"/>
              <a:buFont typeface="+mj-lt"/>
              <a:buAutoNum type="arabicPeriod"/>
            </a:pPr>
            <a:r>
              <a:rPr lang="es-ES" b="1" dirty="0" smtClean="0"/>
              <a:t>Módulo de Bienestar</a:t>
            </a:r>
            <a:r>
              <a:rPr lang="es-ES" dirty="0" smtClean="0"/>
              <a:t>: afiliación, otorgamiento y control de beneficios</a:t>
            </a:r>
            <a:endParaRPr lang="es-CL" dirty="0" smtClean="0"/>
          </a:p>
          <a:p>
            <a:pPr marL="624078" lvl="0" indent="-514350">
              <a:buClr>
                <a:srgbClr val="C00000"/>
              </a:buClr>
              <a:buSzPct val="100000"/>
              <a:buFont typeface="+mj-lt"/>
              <a:buAutoNum type="arabicPeriod"/>
            </a:pPr>
            <a:r>
              <a:rPr lang="es-ES" b="1" dirty="0" smtClean="0"/>
              <a:t>Módulo de Capacitación</a:t>
            </a:r>
            <a:r>
              <a:rPr lang="es-ES" dirty="0" smtClean="0"/>
              <a:t>: oferta, matricula, rendimiento, historia, manejo de salas, de cursos, de contenidos, de evaluación de profesores, etc.</a:t>
            </a:r>
            <a:endParaRPr lang="es-CL" dirty="0" smtClean="0"/>
          </a:p>
          <a:p>
            <a:pPr marL="624078" indent="-514350">
              <a:buClr>
                <a:srgbClr val="C00000"/>
              </a:buClr>
              <a:buSzPct val="100000"/>
              <a:buFont typeface="+mj-lt"/>
              <a:buAutoNum type="arabicPeriod"/>
            </a:pPr>
            <a:r>
              <a:rPr lang="es-ES" b="1" dirty="0" smtClean="0"/>
              <a:t>Módulo de Evaluación del Desempeño</a:t>
            </a:r>
            <a:r>
              <a:rPr lang="es-ES" dirty="0" smtClean="0"/>
              <a:t>, con estadísticas de completamiento, promedios regionales y otros indicadores</a:t>
            </a:r>
            <a:r>
              <a:rPr lang="es-CL" dirty="0" smtClean="0"/>
              <a:t>.</a:t>
            </a:r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s-CL" dirty="0" smtClean="0"/>
              <a:t>Funcionalidades del SIGER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80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80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80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80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s-ES" dirty="0" smtClean="0"/>
              <a:t>Contar con información actualizada, en tiempo real (en línea), de todos los servicios públicos, lo que permite una mejora en la gestión del personal del sector público.</a:t>
            </a:r>
            <a:endParaRPr lang="es-CL" dirty="0" smtClean="0"/>
          </a:p>
          <a:p>
            <a:pPr lvl="0"/>
            <a:r>
              <a:rPr lang="es-ES" dirty="0" smtClean="0"/>
              <a:t>Mejor trato para los funcionarios públicos, mediante la disminución de plazos en sus trámites</a:t>
            </a:r>
            <a:endParaRPr lang="es-CL" dirty="0" smtClean="0"/>
          </a:p>
          <a:p>
            <a:pPr lvl="0"/>
            <a:r>
              <a:rPr lang="es-ES" dirty="0" smtClean="0"/>
              <a:t>Mejora en la eficiencia (uso de recursos) en la operación de los RRHH, derivados de una mejor gestión de ellos.</a:t>
            </a:r>
            <a:endParaRPr lang="es-CL" dirty="0" smtClean="0"/>
          </a:p>
          <a:p>
            <a:pPr lvl="0"/>
            <a:r>
              <a:rPr lang="es-ES" dirty="0" smtClean="0"/>
              <a:t>Ahorro para el fisco en inversiones ocasionadas por los permanentes requerimientos para la adquisición o mejora de sistemas individuales de Gestión de RRHH en cada servicio.</a:t>
            </a:r>
            <a:endParaRPr lang="es-CL" dirty="0" smtClean="0"/>
          </a:p>
          <a:p>
            <a:pPr lvl="0"/>
            <a:r>
              <a:rPr lang="es-ES" dirty="0" smtClean="0"/>
              <a:t>Ahorro para el fisco en la operación de los sistemas de gestión de RRHH, duplicados en cada servicio.</a:t>
            </a:r>
            <a:endParaRPr lang="es-CL" dirty="0" smtClean="0"/>
          </a:p>
          <a:p>
            <a:pPr lvl="0"/>
            <a:r>
              <a:rPr lang="es-ES" dirty="0" smtClean="0"/>
              <a:t>Homogenización de procedimientos y transparencia</a:t>
            </a:r>
            <a:endParaRPr lang="es-CL" dirty="0" smtClean="0"/>
          </a:p>
          <a:p>
            <a:pPr lvl="0"/>
            <a:r>
              <a:rPr lang="es-ES" dirty="0" smtClean="0"/>
              <a:t>Mejora de la eficiencia y eliminación de procesos locales, sin valor agregado (eliminación de papeles, de movimiento de papeles y de control del movimiento de papeles)</a:t>
            </a:r>
            <a:endParaRPr lang="es-CL" dirty="0" smtClean="0"/>
          </a:p>
          <a:p>
            <a:pPr lvl="0"/>
            <a:r>
              <a:rPr lang="es-ES" dirty="0" smtClean="0"/>
              <a:t>Captura de datos en origen, lo que asegura mejor calidad de información</a:t>
            </a:r>
            <a:endParaRPr lang="es-CL" dirty="0" smtClean="0"/>
          </a:p>
          <a:p>
            <a:pPr lvl="0"/>
            <a:r>
              <a:rPr lang="es-ES" dirty="0" smtClean="0"/>
              <a:t>Posibilidad de tramitación en línea con Contraloría General de la República, permitiendo además auditorías remotas.</a:t>
            </a:r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Un sistema corporativo permitiría: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80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80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80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80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80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80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80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80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80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472608"/>
          </a:xfrm>
        </p:spPr>
        <p:txBody>
          <a:bodyPr>
            <a:normAutofit fontScale="85000" lnSpcReduction="10000"/>
          </a:bodyPr>
          <a:lstStyle/>
          <a:p>
            <a:r>
              <a:rPr lang="es-CL" dirty="0" smtClean="0"/>
              <a:t>¿Cómo hacer para que el sector privado genere una solución corporativa?</a:t>
            </a:r>
          </a:p>
          <a:p>
            <a:r>
              <a:rPr lang="es-CL" dirty="0" smtClean="0"/>
              <a:t>¿Se deberían usar los mejores sistemas existentes (como el del SII) y generalizar a partir de ellos?</a:t>
            </a:r>
          </a:p>
          <a:p>
            <a:r>
              <a:rPr lang="es-CL" dirty="0" smtClean="0"/>
              <a:t>Se podrá desarrollar un modelo para financiar el proceso de creación del Sistema Corporativo, como la construcción de una carretera, </a:t>
            </a:r>
            <a:r>
              <a:rPr lang="es-CL" dirty="0" smtClean="0"/>
              <a:t>licitando y entregando </a:t>
            </a:r>
            <a:r>
              <a:rPr lang="es-CL" dirty="0" smtClean="0"/>
              <a:t>la concesión del sistema por 10 o 15 años?</a:t>
            </a:r>
          </a:p>
          <a:p>
            <a:r>
              <a:rPr lang="es-CL" dirty="0" smtClean="0"/>
              <a:t>¿Cómo lograr que se </a:t>
            </a:r>
            <a:r>
              <a:rPr lang="es-CL" dirty="0" smtClean="0"/>
              <a:t>“suban” </a:t>
            </a:r>
            <a:r>
              <a:rPr lang="es-CL" dirty="0" smtClean="0"/>
              <a:t>los organismos públicos?</a:t>
            </a:r>
          </a:p>
          <a:p>
            <a:r>
              <a:rPr lang="es-CL" dirty="0" smtClean="0"/>
              <a:t>¿</a:t>
            </a:r>
            <a:r>
              <a:rPr lang="es-CL" dirty="0" smtClean="0"/>
              <a:t>Qué </a:t>
            </a:r>
            <a:r>
              <a:rPr lang="es-CL" dirty="0" smtClean="0"/>
              <a:t>institución fija las reglas y alcances del sistema </a:t>
            </a:r>
            <a:r>
              <a:rPr lang="es-CL" dirty="0" smtClean="0"/>
              <a:t>(como interoperabilidad</a:t>
            </a:r>
            <a:r>
              <a:rPr lang="es-CL" dirty="0" smtClean="0"/>
              <a:t>), licita, adjudica y controla?</a:t>
            </a:r>
          </a:p>
          <a:p>
            <a:r>
              <a:rPr lang="es-ES" dirty="0" smtClean="0"/>
              <a:t>¿Debería establecerse una Unidad Centralizada Gubernamental que sea responsable de la administración del “Sistema Público de Gestión de Recursos Humanos”? ¿En el </a:t>
            </a:r>
            <a:r>
              <a:rPr lang="es-ES" dirty="0" smtClean="0"/>
              <a:t>Servicio Civil? </a:t>
            </a:r>
            <a:r>
              <a:rPr lang="es-ES" dirty="0" smtClean="0"/>
              <a:t>¿En una entidad nueva?</a:t>
            </a:r>
          </a:p>
          <a:p>
            <a:endParaRPr lang="es-CL" dirty="0" smtClean="0"/>
          </a:p>
          <a:p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Preguntas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80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80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80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80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80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5180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Se ofrece la palabra…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267744" y="1481328"/>
            <a:ext cx="6419056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ES" dirty="0" smtClean="0"/>
              <a:t>Problemática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ES" dirty="0" smtClean="0"/>
              <a:t>Situación actual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ES" dirty="0" smtClean="0"/>
              <a:t>Soluciones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ES" dirty="0" smtClean="0"/>
              <a:t>Institucionalidad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ES" dirty="0" smtClean="0"/>
              <a:t>Sistemas de apoyo básico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ES" dirty="0" smtClean="0"/>
              <a:t>Sistemas estratégicos: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s-ES" dirty="0" smtClean="0"/>
              <a:t>Finanzas (SIGFE)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s-ES" dirty="0" smtClean="0"/>
              <a:t>De Gestión de Personas (SIAPER y SIGER)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ES" dirty="0" smtClean="0"/>
              <a:t>¿</a:t>
            </a:r>
            <a:r>
              <a:rPr lang="es-ES" dirty="0" smtClean="0"/>
              <a:t>Cómo avanzar? </a:t>
            </a:r>
            <a:endParaRPr lang="es-ES" dirty="0" smtClean="0"/>
          </a:p>
          <a:p>
            <a:pPr lvl="1"/>
            <a:endParaRPr lang="es-ES" dirty="0" smtClean="0"/>
          </a:p>
          <a:p>
            <a:pPr lvl="1"/>
            <a:endParaRPr lang="es-ES" dirty="0" smtClean="0"/>
          </a:p>
          <a:p>
            <a:pPr lvl="1"/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Contenido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55588" indent="14288" algn="ctr">
              <a:buNone/>
            </a:pPr>
            <a:r>
              <a:rPr lang="es-ES" sz="3200" dirty="0" smtClean="0"/>
              <a:t>¿Tiene sentido que alrededor de 600 instituciones públicas y 364 municipios cuenten con infraestructura, procesos y personal dedicado a entregar servicios de apoyo que NO son fundamentales para su proceso de negocios?</a:t>
            </a:r>
            <a:endParaRPr lang="es-CL" sz="32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La problemática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Sistemas que no conversan entre sí:</a:t>
            </a:r>
          </a:p>
          <a:p>
            <a:pPr lvl="1">
              <a:buFont typeface="Wingdings" pitchFamily="2" charset="2"/>
              <a:buChar char="Ø"/>
            </a:pPr>
            <a:r>
              <a:rPr lang="es-CL" dirty="0" smtClean="0"/>
              <a:t>Dificultades para consolidar información</a:t>
            </a:r>
          </a:p>
          <a:p>
            <a:pPr lvl="1">
              <a:buFont typeface="Wingdings" pitchFamily="2" charset="2"/>
              <a:buChar char="Ø"/>
            </a:pPr>
            <a:r>
              <a:rPr lang="es-CL" dirty="0" smtClean="0"/>
              <a:t>Dificultades para hacer control de gestión</a:t>
            </a:r>
          </a:p>
          <a:p>
            <a:r>
              <a:rPr lang="es-CL" dirty="0" smtClean="0"/>
              <a:t>Gasto importante para el fisco en modernización (sistemas nuevos),  actualizaciones, mantención de sistemas (SW y HW) y operación.</a:t>
            </a:r>
          </a:p>
          <a:p>
            <a:endParaRPr lang="es-CL" dirty="0" smtClean="0"/>
          </a:p>
          <a:p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Situación actual</a:t>
            </a:r>
            <a:endParaRPr lang="es-C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3099800"/>
          </a:xfrm>
        </p:spPr>
        <p:txBody>
          <a:bodyPr/>
          <a:lstStyle/>
          <a:p>
            <a:pPr lvl="0"/>
            <a:r>
              <a:rPr lang="es-ES" dirty="0" smtClean="0"/>
              <a:t>E</a:t>
            </a:r>
            <a:r>
              <a:rPr lang="es-ES" dirty="0" smtClean="0"/>
              <a:t>s </a:t>
            </a:r>
            <a:r>
              <a:rPr lang="es-ES" dirty="0" smtClean="0"/>
              <a:t>más fácil adquirir infraestructura que </a:t>
            </a:r>
            <a:r>
              <a:rPr lang="es-ES" dirty="0" smtClean="0"/>
              <a:t>servicios. La </a:t>
            </a:r>
            <a:r>
              <a:rPr lang="es-ES" dirty="0" smtClean="0"/>
              <a:t>normativa de compras públicas no ayuda </a:t>
            </a:r>
            <a:r>
              <a:rPr lang="es-ES" dirty="0" smtClean="0"/>
              <a:t>mucho.</a:t>
            </a:r>
            <a:endParaRPr lang="es-CL" dirty="0" smtClean="0"/>
          </a:p>
          <a:p>
            <a:pPr lvl="0"/>
            <a:r>
              <a:rPr lang="es-ES" dirty="0" smtClean="0"/>
              <a:t>Que </a:t>
            </a:r>
            <a:r>
              <a:rPr lang="es-ES" dirty="0" smtClean="0"/>
              <a:t>los datos estén fuera de la institución (en la nube) es un problema cultural importante para muchas reparticiones públicas.</a:t>
            </a:r>
          </a:p>
          <a:p>
            <a:pPr lvl="0"/>
            <a:endParaRPr lang="es-CL" dirty="0" smtClean="0"/>
          </a:p>
          <a:p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Factores de mantención de esta situación</a:t>
            </a:r>
            <a:endParaRPr lang="es-C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547664" y="2708920"/>
            <a:ext cx="7077472" cy="396044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ES" dirty="0" smtClean="0"/>
              <a:t>Características y ventajas:</a:t>
            </a:r>
            <a:endParaRPr lang="es-ES" dirty="0" smtClean="0"/>
          </a:p>
          <a:p>
            <a:r>
              <a:rPr lang="es-ES" dirty="0" smtClean="0"/>
              <a:t>Transformar inversiones en servicios</a:t>
            </a:r>
          </a:p>
          <a:p>
            <a:r>
              <a:rPr lang="es-ES" dirty="0" smtClean="0"/>
              <a:t>Economías de escala, en SW, HW, mantención y operación</a:t>
            </a:r>
          </a:p>
          <a:p>
            <a:pPr lvl="0"/>
            <a:r>
              <a:rPr lang="es-ES" dirty="0" smtClean="0"/>
              <a:t>Capacidad de procesamiento según requerimientos</a:t>
            </a:r>
          </a:p>
          <a:p>
            <a:r>
              <a:rPr lang="es-ES" dirty="0" smtClean="0"/>
              <a:t>Modelo basado en la demanda, autoservicio y pago según uso</a:t>
            </a:r>
          </a:p>
          <a:p>
            <a:pPr lvl="0"/>
            <a:r>
              <a:rPr lang="es-ES" dirty="0" smtClean="0"/>
              <a:t>Minimizar las inversiones en infraestructura, de rápida obsolescencia</a:t>
            </a:r>
            <a:endParaRPr lang="es-CL" dirty="0" smtClean="0"/>
          </a:p>
          <a:p>
            <a:pPr lvl="0"/>
            <a:r>
              <a:rPr lang="es-ES" dirty="0" smtClean="0"/>
              <a:t>Bajo costo de entrada</a:t>
            </a:r>
            <a:endParaRPr lang="es-CL" dirty="0" smtClean="0"/>
          </a:p>
          <a:p>
            <a:endParaRPr lang="es-CL" dirty="0" smtClean="0"/>
          </a:p>
          <a:p>
            <a:pPr lvl="0"/>
            <a:endParaRPr lang="es-CL" dirty="0" smtClean="0"/>
          </a:p>
          <a:p>
            <a:endParaRPr lang="es-CL" dirty="0" smtClean="0"/>
          </a:p>
          <a:p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Solución lógica</a:t>
            </a:r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323528" y="1484784"/>
            <a:ext cx="8263801" cy="954107"/>
          </a:xfrm>
          <a:prstGeom prst="rect">
            <a:avLst/>
          </a:prstGeom>
          <a:solidFill>
            <a:srgbClr val="FFFF00"/>
          </a:solidFill>
          <a:ln w="57150"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sz="2800" b="1" dirty="0" smtClean="0"/>
              <a:t>Contar con sistemas centralizados,  </a:t>
            </a:r>
          </a:p>
          <a:p>
            <a:pPr algn="ctr"/>
            <a:r>
              <a:rPr lang="es-ES" sz="2800" b="1" dirty="0" smtClean="0"/>
              <a:t>que prestan servicios a múltiples instituciones</a:t>
            </a:r>
            <a:endParaRPr lang="es-CL" sz="2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CL" dirty="0" smtClean="0"/>
          </a:p>
          <a:p>
            <a:pPr>
              <a:buNone/>
            </a:pPr>
            <a:endParaRPr lang="es-CL" dirty="0" smtClean="0"/>
          </a:p>
          <a:p>
            <a:pPr>
              <a:buNone/>
            </a:pPr>
            <a:endParaRPr lang="es-CL" dirty="0" smtClean="0"/>
          </a:p>
          <a:p>
            <a:pPr algn="ctr">
              <a:buNone/>
            </a:pPr>
            <a:r>
              <a:rPr lang="es-CL" sz="5400" dirty="0" smtClean="0"/>
              <a:t>¿Quién se hace cargo?</a:t>
            </a:r>
            <a:endParaRPr lang="es-CL" sz="54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Institucionalidad</a:t>
            </a:r>
            <a:endParaRPr lang="es-C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778098"/>
          </a:xfrm>
        </p:spPr>
        <p:txBody>
          <a:bodyPr>
            <a:noAutofit/>
          </a:bodyPr>
          <a:lstStyle/>
          <a:p>
            <a:r>
              <a:rPr lang="es-CL" sz="2400" b="1" dirty="0" smtClean="0"/>
              <a:t>Institucionalidad del sector público en TIC / RRHH</a:t>
            </a:r>
            <a:endParaRPr lang="es-CL" sz="2400" b="1" dirty="0"/>
          </a:p>
        </p:txBody>
      </p:sp>
      <p:sp>
        <p:nvSpPr>
          <p:cNvPr id="4" name="3 Rectángulo redondeado"/>
          <p:cNvSpPr/>
          <p:nvPr/>
        </p:nvSpPr>
        <p:spPr>
          <a:xfrm>
            <a:off x="467544" y="2060848"/>
            <a:ext cx="1800200" cy="5760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Ministerio de Hacienda</a:t>
            </a:r>
            <a:endParaRPr lang="es-CL" b="1" dirty="0"/>
          </a:p>
        </p:txBody>
      </p:sp>
      <p:sp>
        <p:nvSpPr>
          <p:cNvPr id="5" name="4 Rectángulo redondeado"/>
          <p:cNvSpPr/>
          <p:nvPr/>
        </p:nvSpPr>
        <p:spPr>
          <a:xfrm>
            <a:off x="2579778" y="2060848"/>
            <a:ext cx="1704189" cy="5760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Ministerio de Economía</a:t>
            </a:r>
            <a:endParaRPr lang="es-CL" b="1" dirty="0"/>
          </a:p>
        </p:txBody>
      </p:sp>
      <p:sp>
        <p:nvSpPr>
          <p:cNvPr id="6" name="5 Rectángulo redondeado"/>
          <p:cNvSpPr/>
          <p:nvPr/>
        </p:nvSpPr>
        <p:spPr>
          <a:xfrm>
            <a:off x="6228184" y="1844824"/>
            <a:ext cx="2160240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Contraloría General de la República</a:t>
            </a:r>
            <a:endParaRPr lang="es-CL" b="1" dirty="0"/>
          </a:p>
        </p:txBody>
      </p:sp>
      <p:sp>
        <p:nvSpPr>
          <p:cNvPr id="7" name="6 Rectángulo redondeado"/>
          <p:cNvSpPr/>
          <p:nvPr/>
        </p:nvSpPr>
        <p:spPr>
          <a:xfrm>
            <a:off x="4403982" y="2060848"/>
            <a:ext cx="1512168" cy="5760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Ministerio del Interior</a:t>
            </a:r>
            <a:endParaRPr lang="es-CL" b="1" dirty="0"/>
          </a:p>
        </p:txBody>
      </p:sp>
      <p:sp>
        <p:nvSpPr>
          <p:cNvPr id="8" name="7 Rectángulo"/>
          <p:cNvSpPr/>
          <p:nvPr/>
        </p:nvSpPr>
        <p:spPr>
          <a:xfrm>
            <a:off x="179512" y="3284984"/>
            <a:ext cx="1440160" cy="12241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Servicio Civil: Gestión de RRHH</a:t>
            </a:r>
            <a:endParaRPr lang="es-CL" b="1" dirty="0"/>
          </a:p>
        </p:txBody>
      </p:sp>
      <p:sp>
        <p:nvSpPr>
          <p:cNvPr id="9" name="8 Rectángulo"/>
          <p:cNvSpPr/>
          <p:nvPr/>
        </p:nvSpPr>
        <p:spPr>
          <a:xfrm>
            <a:off x="1691680" y="3284984"/>
            <a:ext cx="1080120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DIPRES: SIGFE</a:t>
            </a:r>
            <a:endParaRPr lang="es-CL" b="1" dirty="0"/>
          </a:p>
        </p:txBody>
      </p:sp>
      <p:sp>
        <p:nvSpPr>
          <p:cNvPr id="10" name="9 Rectángulo"/>
          <p:cNvSpPr/>
          <p:nvPr/>
        </p:nvSpPr>
        <p:spPr>
          <a:xfrm>
            <a:off x="2915816" y="3284984"/>
            <a:ext cx="1440160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Estrategia </a:t>
            </a:r>
            <a:r>
              <a:rPr lang="es-CL" b="1" dirty="0" smtClean="0"/>
              <a:t>Digital</a:t>
            </a:r>
            <a:endParaRPr lang="es-CL" b="1" dirty="0"/>
          </a:p>
        </p:txBody>
      </p:sp>
      <p:sp>
        <p:nvSpPr>
          <p:cNvPr id="11" name="10 Rectángulo"/>
          <p:cNvSpPr/>
          <p:nvPr/>
        </p:nvSpPr>
        <p:spPr>
          <a:xfrm>
            <a:off x="1403648" y="4725144"/>
            <a:ext cx="3168352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/>
              <a:t>Comunidad Tecnológica </a:t>
            </a:r>
            <a:r>
              <a:rPr lang="es-ES" b="1" dirty="0" smtClean="0"/>
              <a:t>Gubernamental</a:t>
            </a:r>
            <a:endParaRPr lang="es-ES" b="1" dirty="0"/>
          </a:p>
        </p:txBody>
      </p:sp>
      <p:sp>
        <p:nvSpPr>
          <p:cNvPr id="12" name="11 Rectángulo"/>
          <p:cNvSpPr/>
          <p:nvPr/>
        </p:nvSpPr>
        <p:spPr>
          <a:xfrm>
            <a:off x="4572000" y="3284984"/>
            <a:ext cx="1368152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/>
              <a:t>INTRANET del </a:t>
            </a:r>
            <a:r>
              <a:rPr lang="es-ES" b="1" dirty="0" smtClean="0"/>
              <a:t>Estado</a:t>
            </a:r>
            <a:endParaRPr lang="es-CL" b="1" dirty="0"/>
          </a:p>
        </p:txBody>
      </p:sp>
      <p:sp>
        <p:nvSpPr>
          <p:cNvPr id="14" name="13 Rectángulo"/>
          <p:cNvSpPr/>
          <p:nvPr/>
        </p:nvSpPr>
        <p:spPr>
          <a:xfrm>
            <a:off x="6876256" y="3284984"/>
            <a:ext cx="1224136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SIAPER</a:t>
            </a:r>
            <a:endParaRPr lang="es-CL" b="1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179512" y="1052736"/>
            <a:ext cx="8712968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Comité de Ministros: Economía, Educación, SEGPRES, Hacienda, Transportes</a:t>
            </a:r>
            <a:endParaRPr lang="es-CL" b="1" dirty="0"/>
          </a:p>
        </p:txBody>
      </p:sp>
      <p:sp>
        <p:nvSpPr>
          <p:cNvPr id="16" name="15 Llamada rectangular redondeada"/>
          <p:cNvSpPr/>
          <p:nvPr/>
        </p:nvSpPr>
        <p:spPr>
          <a:xfrm>
            <a:off x="6104660" y="4365104"/>
            <a:ext cx="2987824" cy="1368152"/>
          </a:xfrm>
          <a:prstGeom prst="wedgeRoundRectCallout">
            <a:avLst>
              <a:gd name="adj1" fmla="val 13357"/>
              <a:gd name="adj2" fmla="val -87291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Base de datos de 900.000 funcionarios actuales y 13.000.000 históricos (desde 1930)</a:t>
            </a:r>
            <a:endParaRPr lang="es-CL" dirty="0"/>
          </a:p>
        </p:txBody>
      </p:sp>
      <p:sp>
        <p:nvSpPr>
          <p:cNvPr id="17" name="16 Rectángulo"/>
          <p:cNvSpPr/>
          <p:nvPr/>
        </p:nvSpPr>
        <p:spPr>
          <a:xfrm>
            <a:off x="1259632" y="6093296"/>
            <a:ext cx="5688632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Plataforma </a:t>
            </a:r>
            <a:r>
              <a:rPr lang="es-CL" b="1" dirty="0"/>
              <a:t>Integrada de Servicios Electrónicos del </a:t>
            </a:r>
            <a:r>
              <a:rPr lang="es-CL" b="1" dirty="0" smtClean="0"/>
              <a:t>Estado (PISEE)</a:t>
            </a:r>
            <a:endParaRPr lang="es-ES" b="1" dirty="0"/>
          </a:p>
        </p:txBody>
      </p:sp>
      <p:sp>
        <p:nvSpPr>
          <p:cNvPr id="18" name="17 Llamada rectangular redondeada"/>
          <p:cNvSpPr/>
          <p:nvPr/>
        </p:nvSpPr>
        <p:spPr>
          <a:xfrm>
            <a:off x="4716016" y="4365104"/>
            <a:ext cx="1296144" cy="567680"/>
          </a:xfrm>
          <a:prstGeom prst="wedgeRoundRectCallout">
            <a:avLst>
              <a:gd name="adj1" fmla="val 13006"/>
              <a:gd name="adj2" fmla="val -124509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100.000 PC</a:t>
            </a:r>
            <a:endParaRPr lang="es-CL" dirty="0"/>
          </a:p>
        </p:txBody>
      </p:sp>
      <p:sp>
        <p:nvSpPr>
          <p:cNvPr id="19" name="18 Flecha abajo"/>
          <p:cNvSpPr/>
          <p:nvPr/>
        </p:nvSpPr>
        <p:spPr>
          <a:xfrm>
            <a:off x="3203848" y="1628800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19 Flecha abajo"/>
          <p:cNvSpPr/>
          <p:nvPr/>
        </p:nvSpPr>
        <p:spPr>
          <a:xfrm>
            <a:off x="827584" y="2780928"/>
            <a:ext cx="36004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23 Flecha abajo"/>
          <p:cNvSpPr/>
          <p:nvPr/>
        </p:nvSpPr>
        <p:spPr>
          <a:xfrm>
            <a:off x="3203848" y="4005064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1" name="30 Flecha abajo"/>
          <p:cNvSpPr/>
          <p:nvPr/>
        </p:nvSpPr>
        <p:spPr>
          <a:xfrm>
            <a:off x="1835696" y="2852936"/>
            <a:ext cx="36004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2" name="31 Flecha abajo"/>
          <p:cNvSpPr/>
          <p:nvPr/>
        </p:nvSpPr>
        <p:spPr>
          <a:xfrm>
            <a:off x="3275856" y="2780928"/>
            <a:ext cx="36004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3" name="32 Flecha abajo"/>
          <p:cNvSpPr/>
          <p:nvPr/>
        </p:nvSpPr>
        <p:spPr>
          <a:xfrm>
            <a:off x="5076056" y="2780928"/>
            <a:ext cx="36004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4" name="33 Flecha abajo"/>
          <p:cNvSpPr/>
          <p:nvPr/>
        </p:nvSpPr>
        <p:spPr>
          <a:xfrm>
            <a:off x="7308304" y="2780928"/>
            <a:ext cx="36004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5" name="34 Flecha abajo"/>
          <p:cNvSpPr/>
          <p:nvPr/>
        </p:nvSpPr>
        <p:spPr>
          <a:xfrm>
            <a:off x="3203848" y="5445224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558</TotalTime>
  <Words>1624</Words>
  <Application>Microsoft Office PowerPoint</Application>
  <PresentationFormat>Presentación en pantalla (4:3)</PresentationFormat>
  <Paragraphs>160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Concurrencia</vt:lpstr>
      <vt:lpstr>Modernización de los Sistemas para la Gestión de las Personas en el Estado </vt:lpstr>
      <vt:lpstr>Agradecimientos</vt:lpstr>
      <vt:lpstr>Contenido</vt:lpstr>
      <vt:lpstr>La problemática</vt:lpstr>
      <vt:lpstr>Situación actual</vt:lpstr>
      <vt:lpstr>Factores de mantención de esta situación</vt:lpstr>
      <vt:lpstr>Solución lógica</vt:lpstr>
      <vt:lpstr>Institucionalidad</vt:lpstr>
      <vt:lpstr>Institucionalidad del sector público en TIC / RRHH</vt:lpstr>
      <vt:lpstr>Veamos algunos ejemplos</vt:lpstr>
      <vt:lpstr>Sistemas de apoyo: (simples de instalar)</vt:lpstr>
      <vt:lpstr>Sistemas estratégicos</vt:lpstr>
      <vt:lpstr>Gestión Financiera y Presupuesto</vt:lpstr>
      <vt:lpstr>SIGFE (1)</vt:lpstr>
      <vt:lpstr>Gestión de Personas</vt:lpstr>
      <vt:lpstr>SIAPER (1)</vt:lpstr>
      <vt:lpstr>Sistemas de gestión de las personas</vt:lpstr>
      <vt:lpstr>Importancia de la Gestión de Personas</vt:lpstr>
      <vt:lpstr>Un sistema en operación: SII</vt:lpstr>
      <vt:lpstr>Características del SIGER</vt:lpstr>
      <vt:lpstr>Funcionalidades del SIGER</vt:lpstr>
      <vt:lpstr>Un sistema corporativo permitiría:</vt:lpstr>
      <vt:lpstr>Preguntas</vt:lpstr>
      <vt:lpstr>Se ofrece la palabra…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Tránsito hacia sistemas centralizados de Gestión de Recursos Humanos para el Sector Público</dc:title>
  <dc:creator>Jonny</dc:creator>
  <cp:lastModifiedBy>Jonny Heiss</cp:lastModifiedBy>
  <cp:revision>55</cp:revision>
  <dcterms:created xsi:type="dcterms:W3CDTF">2010-11-12T22:58:50Z</dcterms:created>
  <dcterms:modified xsi:type="dcterms:W3CDTF">2010-12-09T03:07:16Z</dcterms:modified>
</cp:coreProperties>
</file>