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4" r:id="rId3"/>
    <p:sldId id="301" r:id="rId4"/>
    <p:sldId id="305" r:id="rId5"/>
    <p:sldId id="306" r:id="rId6"/>
    <p:sldId id="282" r:id="rId7"/>
    <p:sldId id="280" r:id="rId8"/>
    <p:sldId id="311" r:id="rId9"/>
    <p:sldId id="286" r:id="rId10"/>
    <p:sldId id="284" r:id="rId11"/>
    <p:sldId id="290" r:id="rId12"/>
    <p:sldId id="310" r:id="rId13"/>
    <p:sldId id="309" r:id="rId14"/>
    <p:sldId id="294" r:id="rId15"/>
    <p:sldId id="308" r:id="rId16"/>
  </p:sldIdLst>
  <p:sldSz cx="9144000" cy="6858000" type="screen4x3"/>
  <p:notesSz cx="6858000" cy="9144000"/>
  <p:defaultTextStyle>
    <a:defPPr>
      <a:defRPr lang="es-CL"/>
    </a:defPPr>
    <a:lvl1pPr algn="l" rtl="0" fontAlgn="base">
      <a:spcBef>
        <a:spcPct val="0"/>
      </a:spcBef>
      <a:spcAft>
        <a:spcPct val="0"/>
      </a:spcAft>
      <a:defRPr sz="2000" kern="1200">
        <a:solidFill>
          <a:schemeClr val="tx1"/>
        </a:solidFill>
        <a:latin typeface="Arial" charset="0"/>
        <a:ea typeface="+mn-ea"/>
        <a:cs typeface="Arial" charset="0"/>
      </a:defRPr>
    </a:lvl1pPr>
    <a:lvl2pPr marL="457200" algn="l" rtl="0" fontAlgn="base">
      <a:spcBef>
        <a:spcPct val="0"/>
      </a:spcBef>
      <a:spcAft>
        <a:spcPct val="0"/>
      </a:spcAft>
      <a:defRPr sz="2000" kern="1200">
        <a:solidFill>
          <a:schemeClr val="tx1"/>
        </a:solidFill>
        <a:latin typeface="Arial" charset="0"/>
        <a:ea typeface="+mn-ea"/>
        <a:cs typeface="Arial" charset="0"/>
      </a:defRPr>
    </a:lvl2pPr>
    <a:lvl3pPr marL="914400" algn="l" rtl="0" fontAlgn="base">
      <a:spcBef>
        <a:spcPct val="0"/>
      </a:spcBef>
      <a:spcAft>
        <a:spcPct val="0"/>
      </a:spcAft>
      <a:defRPr sz="2000" kern="1200">
        <a:solidFill>
          <a:schemeClr val="tx1"/>
        </a:solidFill>
        <a:latin typeface="Arial" charset="0"/>
        <a:ea typeface="+mn-ea"/>
        <a:cs typeface="Arial" charset="0"/>
      </a:defRPr>
    </a:lvl3pPr>
    <a:lvl4pPr marL="1371600" algn="l" rtl="0" fontAlgn="base">
      <a:spcBef>
        <a:spcPct val="0"/>
      </a:spcBef>
      <a:spcAft>
        <a:spcPct val="0"/>
      </a:spcAft>
      <a:defRPr sz="2000" kern="1200">
        <a:solidFill>
          <a:schemeClr val="tx1"/>
        </a:solidFill>
        <a:latin typeface="Arial" charset="0"/>
        <a:ea typeface="+mn-ea"/>
        <a:cs typeface="Arial" charset="0"/>
      </a:defRPr>
    </a:lvl4pPr>
    <a:lvl5pPr marL="1828800" algn="l"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a:srgbClr val="FAFF9F"/>
    <a:srgbClr val="DBFF69"/>
    <a:srgbClr val="FF9900"/>
    <a:srgbClr val="FFCC99"/>
    <a:srgbClr val="FFCCCC"/>
    <a:srgbClr val="333333"/>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5" d="100"/>
          <a:sy n="55" d="100"/>
        </p:scale>
        <p:origin x="-1421" y="-8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0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CL"/>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CL"/>
          </a:p>
        </p:txBody>
      </p:sp>
      <p:sp>
        <p:nvSpPr>
          <p:cNvPr id="1741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CL" noProof="0" smtClean="0"/>
              <a:t>Haga clic para modificar el estilo de texto del patrón</a:t>
            </a:r>
          </a:p>
          <a:p>
            <a:pPr lvl="1"/>
            <a:r>
              <a:rPr lang="es-CL" noProof="0" smtClean="0"/>
              <a:t>Segundo nivel</a:t>
            </a:r>
          </a:p>
          <a:p>
            <a:pPr lvl="2"/>
            <a:r>
              <a:rPr lang="es-CL" noProof="0" smtClean="0"/>
              <a:t>Tercer nivel</a:t>
            </a:r>
          </a:p>
          <a:p>
            <a:pPr lvl="3"/>
            <a:r>
              <a:rPr lang="es-CL" noProof="0" smtClean="0"/>
              <a:t>Cuarto nivel</a:t>
            </a:r>
          </a:p>
          <a:p>
            <a:pPr lvl="4"/>
            <a:r>
              <a:rPr lang="es-CL" noProof="0" smtClean="0"/>
              <a:t>Quinto nivel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CL"/>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FD85003-4DE7-4179-A8B5-A3E86C8532A1}" type="slidenum">
              <a:rPr lang="es-CL"/>
              <a:pPr>
                <a:defRPr/>
              </a:pPr>
              <a:t>‹Nº›</a:t>
            </a:fld>
            <a:endParaRPr lang="es-C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A50E9DDA-DFAD-428A-B581-F7EE51F0339B}" type="slidenum">
              <a:rPr lang="es-CL" smtClean="0"/>
              <a:pPr/>
              <a:t>1</a:t>
            </a:fld>
            <a:endParaRPr lang="es-CL" smtClean="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6ED64E1C-CE3B-4EF8-81EE-25D44381BD11}" type="slidenum">
              <a:rPr lang="es-CL" smtClean="0"/>
              <a:pPr/>
              <a:t>10</a:t>
            </a:fld>
            <a:endParaRPr lang="es-CL"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929C009E-929A-4033-B54E-28B455C35B34}" type="slidenum">
              <a:rPr lang="es-CL" smtClean="0"/>
              <a:pPr/>
              <a:t>11</a:t>
            </a:fld>
            <a:endParaRPr lang="es-CL"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7F1E9EE-4A06-4B4B-AE7A-3B840191A116}" type="slidenum">
              <a:rPr lang="es-CL" smtClean="0"/>
              <a:pPr/>
              <a:t>12</a:t>
            </a:fld>
            <a:endParaRPr lang="es-CL" smtClean="0"/>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419FEE8-18C1-42E0-914E-8E994C1A0168}" type="slidenum">
              <a:rPr lang="es-CL" smtClean="0"/>
              <a:pPr/>
              <a:t>13</a:t>
            </a:fld>
            <a:endParaRPr lang="es-CL"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62B81B63-2E4E-4587-8953-0A2A872D4841}" type="slidenum">
              <a:rPr lang="es-CL" smtClean="0"/>
              <a:pPr/>
              <a:t>14</a:t>
            </a:fld>
            <a:endParaRPr lang="es-CL" smtClean="0"/>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B9715890-1303-455F-9480-9B71ACF4E7BD}" type="slidenum">
              <a:rPr lang="es-CL" smtClean="0"/>
              <a:pPr/>
              <a:t>15</a:t>
            </a:fld>
            <a:endParaRPr lang="es-CL" smtClean="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9BAC78B6-85D2-45A8-83FC-88F9D03B203F}" type="slidenum">
              <a:rPr lang="es-CL" smtClean="0"/>
              <a:pPr/>
              <a:t>2</a:t>
            </a:fld>
            <a:endParaRPr lang="es-CL" smtClean="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B86208DE-D4A4-4114-B3A3-9824ADFEE6A6}" type="slidenum">
              <a:rPr lang="es-CL" smtClean="0"/>
              <a:pPr/>
              <a:t>3</a:t>
            </a:fld>
            <a:endParaRPr lang="es-CL" smtClean="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EDCE60A5-DDC3-490F-968C-6C644BE5233A}" type="slidenum">
              <a:rPr lang="es-CL" smtClean="0"/>
              <a:pPr/>
              <a:t>4</a:t>
            </a:fld>
            <a:endParaRPr lang="es-CL" smtClean="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EB64E2F-308F-42C4-B8B9-63C0FCDDA72A}" type="slidenum">
              <a:rPr lang="es-CL" smtClean="0"/>
              <a:pPr/>
              <a:t>5</a:t>
            </a:fld>
            <a:endParaRPr lang="es-CL" smtClean="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2254C2E8-5885-4DDF-8B4A-4541BB3511F3}" type="slidenum">
              <a:rPr lang="es-CL" smtClean="0"/>
              <a:pPr/>
              <a:t>6</a:t>
            </a:fld>
            <a:endParaRPr lang="es-CL" smtClean="0"/>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4C1AA3D9-628B-4EA6-B91E-3D2750A10FC6}" type="slidenum">
              <a:rPr lang="es-CL" smtClean="0"/>
              <a:pPr/>
              <a:t>7</a:t>
            </a:fld>
            <a:endParaRPr lang="es-CL" smtClean="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12D15DD7-3A22-46C7-9E6D-8551C318B11E}" type="slidenum">
              <a:rPr lang="es-CL" smtClean="0"/>
              <a:pPr/>
              <a:t>8</a:t>
            </a:fld>
            <a:endParaRPr lang="es-CL" smtClean="0"/>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3C827D3A-593E-431B-A054-13548E2539A2}" type="slidenum">
              <a:rPr lang="es-CL" smtClean="0"/>
              <a:pPr/>
              <a:t>9</a:t>
            </a:fld>
            <a:endParaRPr lang="es-CL"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ACC1A08-C4ED-40DD-A657-BBD95A9E5E1F}" type="slidenum">
              <a:rPr lang="es-CL"/>
              <a:pPr>
                <a:defRPr/>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2860A64-E80D-43BE-B7B0-50EFC2B3C0CE}" type="slidenum">
              <a:rPr lang="es-CL"/>
              <a:pPr>
                <a:defRPr/>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E92E249-5777-41DE-A6B2-D808F8DD9EFD}" type="slidenum">
              <a:rPr lang="es-CL"/>
              <a:pPr>
                <a:defRPr/>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C0DFC14-4325-42B0-B9A0-3F12FDF92D96}" type="slidenum">
              <a:rPr lang="es-CL"/>
              <a:pPr>
                <a:defRPr/>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1CF804D-AB7A-4AE9-8D8C-BBAE956D16B3}" type="slidenum">
              <a:rPr lang="es-CL"/>
              <a:pPr>
                <a:defRPr/>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25538"/>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25538"/>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AE23312-972E-4ABC-A435-5C50988712FF}" type="slidenum">
              <a:rPr lang="es-CL"/>
              <a:pPr>
                <a:defRPr/>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53F94DA4-534D-4E6A-848D-5A23B6333B0E}" type="slidenum">
              <a:rPr lang="es-CL"/>
              <a:pPr>
                <a:defRPr/>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73949C29-7790-423F-8DCD-3F22B438F6A9}" type="slidenum">
              <a:rPr lang="es-CL"/>
              <a:pPr>
                <a:defRPr/>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5390DF1-AB35-4851-8DB3-6C73343C0F3F}" type="slidenum">
              <a:rPr lang="es-CL"/>
              <a:pPr>
                <a:defRPr/>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FE828C3-6A1E-45B4-BD43-82C5751E50C8}" type="slidenum">
              <a:rPr lang="es-CL"/>
              <a:pPr>
                <a:defRPr/>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676A1C9-54C3-43F2-8701-069F985FD6AD}" type="slidenum">
              <a:rPr lang="es-CL"/>
              <a:pPr>
                <a:defRPr/>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6334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CL" smtClean="0"/>
              <a:t>Haga clic para cambiar el estilo de título	</a:t>
            </a:r>
          </a:p>
        </p:txBody>
      </p:sp>
      <p:sp>
        <p:nvSpPr>
          <p:cNvPr id="1027" name="Rectangle 3"/>
          <p:cNvSpPr>
            <a:spLocks noGrp="1" noChangeArrowheads="1"/>
          </p:cNvSpPr>
          <p:nvPr>
            <p:ph type="body" idx="1"/>
          </p:nvPr>
        </p:nvSpPr>
        <p:spPr bwMode="auto">
          <a:xfrm>
            <a:off x="457200" y="1125538"/>
            <a:ext cx="8229600" cy="5000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CL" smtClean="0"/>
              <a:t>Haga clic para modificar el estilo de texto del patrón</a:t>
            </a:r>
          </a:p>
          <a:p>
            <a:pPr lvl="1"/>
            <a:r>
              <a:rPr lang="es-CL" smtClean="0"/>
              <a:t>Segundo nivel</a:t>
            </a:r>
          </a:p>
          <a:p>
            <a:pPr lvl="2"/>
            <a:r>
              <a:rPr lang="es-CL" smtClean="0"/>
              <a:t>Tercer nivel</a:t>
            </a:r>
          </a:p>
          <a:p>
            <a:pPr lvl="3"/>
            <a:r>
              <a:rPr lang="es-CL" smtClean="0"/>
              <a:t>Cuarto nivel</a:t>
            </a:r>
          </a:p>
          <a:p>
            <a:pPr lvl="4"/>
            <a:r>
              <a:rPr lang="es-CL" smtClean="0"/>
              <a:t>Quinto nivel</a:t>
            </a:r>
          </a:p>
        </p:txBody>
      </p:sp>
      <p:sp>
        <p:nvSpPr>
          <p:cNvPr id="1030" name="Rectangle 6"/>
          <p:cNvSpPr>
            <a:spLocks noGrp="1" noChangeArrowheads="1"/>
          </p:cNvSpPr>
          <p:nvPr>
            <p:ph type="sldNum" sz="quarter" idx="4"/>
          </p:nvPr>
        </p:nvSpPr>
        <p:spPr bwMode="auto">
          <a:xfrm>
            <a:off x="7010400" y="6453188"/>
            <a:ext cx="2133600" cy="404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20AE093-8EFF-4187-8A9C-71BDBEC68996}" type="slidenum">
              <a:rPr lang="es-CL"/>
              <a:pPr>
                <a:defRPr/>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2800" b="1">
          <a:solidFill>
            <a:srgbClr val="000099"/>
          </a:solidFill>
          <a:latin typeface="+mj-lt"/>
          <a:ea typeface="+mj-ea"/>
          <a:cs typeface="+mj-cs"/>
        </a:defRPr>
      </a:lvl1pPr>
      <a:lvl2pPr algn="ctr" rtl="0" eaLnBrk="0" fontAlgn="base" hangingPunct="0">
        <a:spcBef>
          <a:spcPct val="0"/>
        </a:spcBef>
        <a:spcAft>
          <a:spcPct val="0"/>
        </a:spcAft>
        <a:defRPr sz="2800" b="1">
          <a:solidFill>
            <a:srgbClr val="000099"/>
          </a:solidFill>
          <a:latin typeface="Arial" charset="0"/>
          <a:cs typeface="Arial" charset="0"/>
        </a:defRPr>
      </a:lvl2pPr>
      <a:lvl3pPr algn="ctr" rtl="0" eaLnBrk="0" fontAlgn="base" hangingPunct="0">
        <a:spcBef>
          <a:spcPct val="0"/>
        </a:spcBef>
        <a:spcAft>
          <a:spcPct val="0"/>
        </a:spcAft>
        <a:defRPr sz="2800" b="1">
          <a:solidFill>
            <a:srgbClr val="000099"/>
          </a:solidFill>
          <a:latin typeface="Arial" charset="0"/>
          <a:cs typeface="Arial" charset="0"/>
        </a:defRPr>
      </a:lvl3pPr>
      <a:lvl4pPr algn="ctr" rtl="0" eaLnBrk="0" fontAlgn="base" hangingPunct="0">
        <a:spcBef>
          <a:spcPct val="0"/>
        </a:spcBef>
        <a:spcAft>
          <a:spcPct val="0"/>
        </a:spcAft>
        <a:defRPr sz="2800" b="1">
          <a:solidFill>
            <a:srgbClr val="000099"/>
          </a:solidFill>
          <a:latin typeface="Arial" charset="0"/>
          <a:cs typeface="Arial" charset="0"/>
        </a:defRPr>
      </a:lvl4pPr>
      <a:lvl5pPr algn="ctr" rtl="0" eaLnBrk="0" fontAlgn="base" hangingPunct="0">
        <a:spcBef>
          <a:spcPct val="0"/>
        </a:spcBef>
        <a:spcAft>
          <a:spcPct val="0"/>
        </a:spcAft>
        <a:defRPr sz="2800" b="1">
          <a:solidFill>
            <a:srgbClr val="000099"/>
          </a:solidFill>
          <a:latin typeface="Arial" charset="0"/>
          <a:cs typeface="Arial" charset="0"/>
        </a:defRPr>
      </a:lvl5pPr>
      <a:lvl6pPr marL="457200" algn="ctr" rtl="0" fontAlgn="base">
        <a:spcBef>
          <a:spcPct val="0"/>
        </a:spcBef>
        <a:spcAft>
          <a:spcPct val="0"/>
        </a:spcAft>
        <a:defRPr sz="2800" b="1">
          <a:solidFill>
            <a:srgbClr val="000099"/>
          </a:solidFill>
          <a:latin typeface="Arial" charset="0"/>
          <a:cs typeface="Arial" charset="0"/>
        </a:defRPr>
      </a:lvl6pPr>
      <a:lvl7pPr marL="914400" algn="ctr" rtl="0" fontAlgn="base">
        <a:spcBef>
          <a:spcPct val="0"/>
        </a:spcBef>
        <a:spcAft>
          <a:spcPct val="0"/>
        </a:spcAft>
        <a:defRPr sz="2800" b="1">
          <a:solidFill>
            <a:srgbClr val="000099"/>
          </a:solidFill>
          <a:latin typeface="Arial" charset="0"/>
          <a:cs typeface="Arial" charset="0"/>
        </a:defRPr>
      </a:lvl7pPr>
      <a:lvl8pPr marL="1371600" algn="ctr" rtl="0" fontAlgn="base">
        <a:spcBef>
          <a:spcPct val="0"/>
        </a:spcBef>
        <a:spcAft>
          <a:spcPct val="0"/>
        </a:spcAft>
        <a:defRPr sz="2800" b="1">
          <a:solidFill>
            <a:srgbClr val="000099"/>
          </a:solidFill>
          <a:latin typeface="Arial" charset="0"/>
          <a:cs typeface="Arial" charset="0"/>
        </a:defRPr>
      </a:lvl8pPr>
      <a:lvl9pPr marL="1828800" algn="ctr" rtl="0" fontAlgn="base">
        <a:spcBef>
          <a:spcPct val="0"/>
        </a:spcBef>
        <a:spcAft>
          <a:spcPct val="0"/>
        </a:spcAft>
        <a:defRPr sz="2800" b="1">
          <a:solidFill>
            <a:srgbClr val="000099"/>
          </a:solidFill>
          <a:latin typeface="Arial" charset="0"/>
          <a:cs typeface="Arial" charset="0"/>
        </a:defRPr>
      </a:lvl9pPr>
    </p:titleStyle>
    <p:bodyStyle>
      <a:lvl1pPr marL="342900" indent="-342900" algn="l" rtl="0" eaLnBrk="0" fontAlgn="base" hangingPunct="0">
        <a:lnSpc>
          <a:spcPct val="85000"/>
        </a:lnSpc>
        <a:spcBef>
          <a:spcPct val="25000"/>
        </a:spcBef>
        <a:spcAft>
          <a:spcPct val="0"/>
        </a:spcAft>
        <a:buChar char="•"/>
        <a:defRPr sz="2500" b="1">
          <a:solidFill>
            <a:srgbClr val="333333"/>
          </a:solidFill>
          <a:latin typeface="+mn-lt"/>
          <a:ea typeface="+mn-ea"/>
          <a:cs typeface="+mn-cs"/>
        </a:defRPr>
      </a:lvl1pPr>
      <a:lvl2pPr marL="742950" indent="-285750" algn="l" rtl="0" eaLnBrk="0" fontAlgn="base" hangingPunct="0">
        <a:lnSpc>
          <a:spcPct val="85000"/>
        </a:lnSpc>
        <a:spcBef>
          <a:spcPct val="25000"/>
        </a:spcBef>
        <a:spcAft>
          <a:spcPct val="0"/>
        </a:spcAft>
        <a:buChar char="–"/>
        <a:defRPr sz="2000" b="1">
          <a:solidFill>
            <a:srgbClr val="333333"/>
          </a:solidFill>
          <a:latin typeface="+mn-lt"/>
          <a:cs typeface="+mn-cs"/>
        </a:defRPr>
      </a:lvl2pPr>
      <a:lvl3pPr marL="1143000" indent="-228600" algn="l" rtl="0" eaLnBrk="0" fontAlgn="base" hangingPunct="0">
        <a:lnSpc>
          <a:spcPct val="85000"/>
        </a:lnSpc>
        <a:spcBef>
          <a:spcPct val="25000"/>
        </a:spcBef>
        <a:spcAft>
          <a:spcPct val="0"/>
        </a:spcAft>
        <a:buChar char="•"/>
        <a:defRPr sz="2400" b="1">
          <a:solidFill>
            <a:srgbClr val="333333"/>
          </a:solidFill>
          <a:latin typeface="+mn-lt"/>
          <a:cs typeface="+mn-cs"/>
        </a:defRPr>
      </a:lvl3pPr>
      <a:lvl4pPr marL="1600200" indent="-228600" algn="l" rtl="0" eaLnBrk="0" fontAlgn="base" hangingPunct="0">
        <a:lnSpc>
          <a:spcPct val="85000"/>
        </a:lnSpc>
        <a:spcBef>
          <a:spcPct val="25000"/>
        </a:spcBef>
        <a:spcAft>
          <a:spcPct val="0"/>
        </a:spcAft>
        <a:buChar char="–"/>
        <a:defRPr sz="1600" b="1">
          <a:solidFill>
            <a:srgbClr val="333333"/>
          </a:solidFill>
          <a:latin typeface="+mn-lt"/>
          <a:cs typeface="+mn-cs"/>
        </a:defRPr>
      </a:lvl4pPr>
      <a:lvl5pPr marL="2057400" indent="-228600" algn="l" rtl="0" eaLnBrk="0" fontAlgn="base" hangingPunct="0">
        <a:lnSpc>
          <a:spcPct val="85000"/>
        </a:lnSpc>
        <a:spcBef>
          <a:spcPct val="25000"/>
        </a:spcBef>
        <a:spcAft>
          <a:spcPct val="0"/>
        </a:spcAft>
        <a:buChar char="»"/>
        <a:defRPr sz="1600" b="1">
          <a:solidFill>
            <a:srgbClr val="333333"/>
          </a:solidFill>
          <a:latin typeface="+mn-lt"/>
          <a:cs typeface="+mn-cs"/>
        </a:defRPr>
      </a:lvl5pPr>
      <a:lvl6pPr marL="2514600" indent="-228600" algn="l" rtl="0" fontAlgn="base">
        <a:lnSpc>
          <a:spcPct val="85000"/>
        </a:lnSpc>
        <a:spcBef>
          <a:spcPct val="25000"/>
        </a:spcBef>
        <a:spcAft>
          <a:spcPct val="0"/>
        </a:spcAft>
        <a:buChar char="»"/>
        <a:defRPr sz="1600" b="1">
          <a:solidFill>
            <a:srgbClr val="333333"/>
          </a:solidFill>
          <a:latin typeface="+mn-lt"/>
          <a:cs typeface="+mn-cs"/>
        </a:defRPr>
      </a:lvl6pPr>
      <a:lvl7pPr marL="2971800" indent="-228600" algn="l" rtl="0" fontAlgn="base">
        <a:lnSpc>
          <a:spcPct val="85000"/>
        </a:lnSpc>
        <a:spcBef>
          <a:spcPct val="25000"/>
        </a:spcBef>
        <a:spcAft>
          <a:spcPct val="0"/>
        </a:spcAft>
        <a:buChar char="»"/>
        <a:defRPr sz="1600" b="1">
          <a:solidFill>
            <a:srgbClr val="333333"/>
          </a:solidFill>
          <a:latin typeface="+mn-lt"/>
          <a:cs typeface="+mn-cs"/>
        </a:defRPr>
      </a:lvl7pPr>
      <a:lvl8pPr marL="3429000" indent="-228600" algn="l" rtl="0" fontAlgn="base">
        <a:lnSpc>
          <a:spcPct val="85000"/>
        </a:lnSpc>
        <a:spcBef>
          <a:spcPct val="25000"/>
        </a:spcBef>
        <a:spcAft>
          <a:spcPct val="0"/>
        </a:spcAft>
        <a:buChar char="»"/>
        <a:defRPr sz="1600" b="1">
          <a:solidFill>
            <a:srgbClr val="333333"/>
          </a:solidFill>
          <a:latin typeface="+mn-lt"/>
          <a:cs typeface="+mn-cs"/>
        </a:defRPr>
      </a:lvl8pPr>
      <a:lvl9pPr marL="3886200" indent="-228600" algn="l" rtl="0" fontAlgn="base">
        <a:lnSpc>
          <a:spcPct val="85000"/>
        </a:lnSpc>
        <a:spcBef>
          <a:spcPct val="25000"/>
        </a:spcBef>
        <a:spcAft>
          <a:spcPct val="0"/>
        </a:spcAft>
        <a:buChar char="»"/>
        <a:defRPr sz="1600" b="1">
          <a:solidFill>
            <a:srgbClr val="333333"/>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0"/>
          </p:nvPr>
        </p:nvSpPr>
        <p:spPr>
          <a:noFill/>
        </p:spPr>
        <p:txBody>
          <a:bodyPr/>
          <a:lstStyle/>
          <a:p>
            <a:fld id="{092E6F80-E880-4889-AC38-3B8798BFC4D1}" type="slidenum">
              <a:rPr lang="es-CL" smtClean="0"/>
              <a:pPr/>
              <a:t>1</a:t>
            </a:fld>
            <a:endParaRPr lang="es-CL" smtClean="0"/>
          </a:p>
        </p:txBody>
      </p:sp>
      <p:sp>
        <p:nvSpPr>
          <p:cNvPr id="2051" name="Rectangle 2"/>
          <p:cNvSpPr>
            <a:spLocks noGrp="1" noChangeArrowheads="1"/>
          </p:cNvSpPr>
          <p:nvPr>
            <p:ph type="ctrTitle"/>
          </p:nvPr>
        </p:nvSpPr>
        <p:spPr>
          <a:xfrm>
            <a:off x="395288" y="2130425"/>
            <a:ext cx="8353425" cy="1470025"/>
          </a:xfrm>
        </p:spPr>
        <p:txBody>
          <a:bodyPr/>
          <a:lstStyle/>
          <a:p>
            <a:pPr eaLnBrk="1" hangingPunct="1"/>
            <a:r>
              <a:rPr lang="es-MX" sz="3200" smtClean="0"/>
              <a:t/>
            </a:r>
            <a:br>
              <a:rPr lang="es-MX" sz="3200" smtClean="0"/>
            </a:br>
            <a:r>
              <a:rPr lang="es-MX" sz="3200" smtClean="0"/>
              <a:t/>
            </a:r>
            <a:br>
              <a:rPr lang="es-MX" sz="3200" smtClean="0"/>
            </a:br>
            <a:r>
              <a:rPr lang="es-MX" sz="3200" smtClean="0"/>
              <a:t/>
            </a:r>
            <a:br>
              <a:rPr lang="es-MX" sz="3200" smtClean="0"/>
            </a:br>
            <a:r>
              <a:rPr lang="es-MX" sz="3200" smtClean="0"/>
              <a:t/>
            </a:r>
            <a:br>
              <a:rPr lang="es-MX" sz="3200" smtClean="0"/>
            </a:br>
            <a:r>
              <a:rPr lang="es-MX" sz="3200" smtClean="0"/>
              <a:t>La Reforma del Estado en Chile </a:t>
            </a:r>
            <a:r>
              <a:rPr lang="es-MX" sz="3200" i="1" smtClean="0"/>
              <a:t/>
            </a:r>
            <a:br>
              <a:rPr lang="es-MX" sz="3200" i="1" smtClean="0"/>
            </a:br>
            <a:r>
              <a:rPr lang="es-MX" i="1" smtClean="0"/>
              <a:t/>
            </a:r>
            <a:br>
              <a:rPr lang="es-MX" i="1" smtClean="0"/>
            </a:br>
            <a:r>
              <a:rPr lang="es-MX" sz="2400" smtClean="0"/>
              <a:t>Mario Waissbluth</a:t>
            </a:r>
            <a:br>
              <a:rPr lang="es-MX" sz="2400" smtClean="0"/>
            </a:br>
            <a:r>
              <a:rPr lang="es-MX" sz="2000" smtClean="0"/>
              <a:t/>
            </a:r>
            <a:br>
              <a:rPr lang="es-MX" sz="2000" smtClean="0"/>
            </a:br>
            <a:r>
              <a:rPr lang="es-MX" sz="2400" i="1" smtClean="0"/>
              <a:t/>
            </a:r>
            <a:br>
              <a:rPr lang="es-MX" sz="2400" i="1" smtClean="0"/>
            </a:br>
            <a:r>
              <a:rPr lang="es-MX" sz="2400" i="1" smtClean="0"/>
              <a:t/>
            </a:r>
            <a:br>
              <a:rPr lang="es-MX" sz="2400" i="1" smtClean="0"/>
            </a:br>
            <a:endParaRPr lang="es-CL" sz="2000" i="1" smtClean="0"/>
          </a:p>
        </p:txBody>
      </p:sp>
      <p:pic>
        <p:nvPicPr>
          <p:cNvPr id="2052" name="Picture 4"/>
          <p:cNvPicPr>
            <a:picLocks noChangeAspect="1" noChangeArrowheads="1"/>
          </p:cNvPicPr>
          <p:nvPr/>
        </p:nvPicPr>
        <p:blipFill>
          <a:blip r:embed="rId3" cstate="print"/>
          <a:srcRect/>
          <a:stretch>
            <a:fillRect/>
          </a:stretch>
        </p:blipFill>
        <p:spPr bwMode="auto">
          <a:xfrm>
            <a:off x="2786063" y="642938"/>
            <a:ext cx="3952875" cy="725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p>
            <a:fld id="{5A3D2684-76C9-4C99-BA39-465CC75E4649}" type="slidenum">
              <a:rPr lang="es-CL" smtClean="0"/>
              <a:pPr/>
              <a:t>10</a:t>
            </a:fld>
            <a:endParaRPr lang="es-CL" smtClean="0"/>
          </a:p>
        </p:txBody>
      </p:sp>
      <p:sp>
        <p:nvSpPr>
          <p:cNvPr id="11267" name="Rectangle 2"/>
          <p:cNvSpPr>
            <a:spLocks noGrp="1" noChangeArrowheads="1"/>
          </p:cNvSpPr>
          <p:nvPr>
            <p:ph type="title"/>
          </p:nvPr>
        </p:nvSpPr>
        <p:spPr/>
        <p:txBody>
          <a:bodyPr/>
          <a:lstStyle/>
          <a:p>
            <a:pPr eaLnBrk="1" hangingPunct="1"/>
            <a:r>
              <a:rPr lang="es-MX" smtClean="0"/>
              <a:t>... hay más</a:t>
            </a:r>
            <a:endParaRPr lang="es-CL" smtClean="0"/>
          </a:p>
        </p:txBody>
      </p:sp>
      <p:sp>
        <p:nvSpPr>
          <p:cNvPr id="11268" name="Rectangle 3"/>
          <p:cNvSpPr>
            <a:spLocks noGrp="1" noChangeArrowheads="1"/>
          </p:cNvSpPr>
          <p:nvPr>
            <p:ph type="body" idx="1"/>
          </p:nvPr>
        </p:nvSpPr>
        <p:spPr>
          <a:xfrm>
            <a:off x="323850" y="908050"/>
            <a:ext cx="8569325" cy="5000625"/>
          </a:xfrm>
        </p:spPr>
        <p:txBody>
          <a:bodyPr/>
          <a:lstStyle/>
          <a:p>
            <a:pPr eaLnBrk="1" hangingPunct="1"/>
            <a:endParaRPr lang="es-MX" sz="2400" smtClean="0"/>
          </a:p>
          <a:p>
            <a:pPr eaLnBrk="1" hangingPunct="1"/>
            <a:r>
              <a:rPr lang="es-MX" sz="2400" smtClean="0"/>
              <a:t>.. Hacia un “nuevo” Nuevo Trato Laboral, negociando </a:t>
            </a:r>
            <a:r>
              <a:rPr lang="es-MX" sz="2400" smtClean="0">
                <a:solidFill>
                  <a:schemeClr val="accent2"/>
                </a:solidFill>
              </a:rPr>
              <a:t>simultáneamente</a:t>
            </a:r>
            <a:r>
              <a:rPr lang="es-MX" sz="2400" smtClean="0"/>
              <a:t> contratas, movilidad, mayor flexibilidad, pensiones dignas... Con la actual situación de las “contratas” se está violando la Constitución.</a:t>
            </a:r>
          </a:p>
          <a:p>
            <a:pPr eaLnBrk="1" hangingPunct="1"/>
            <a:r>
              <a:rPr lang="es-MX" sz="2400" smtClean="0"/>
              <a:t>Empoderamiento de la ciudadanía y foco en las mejoras en la calidad de atención.</a:t>
            </a:r>
          </a:p>
          <a:p>
            <a:pPr eaLnBrk="1" hangingPunct="1"/>
            <a:r>
              <a:rPr lang="es-MX" sz="2400" smtClean="0"/>
              <a:t>El desarrollo de una gran interoperabilidad y multica-nalidad en las maneras de atender al usuario y de transparentar la información pública.</a:t>
            </a:r>
            <a:endParaRPr lang="es-CL" sz="2400" smtClean="0"/>
          </a:p>
        </p:txBody>
      </p:sp>
      <p:pic>
        <p:nvPicPr>
          <p:cNvPr id="11269" name="Picture 68"/>
          <p:cNvPicPr>
            <a:picLocks noChangeAspect="1" noChangeArrowheads="1"/>
          </p:cNvPicPr>
          <p:nvPr/>
        </p:nvPicPr>
        <p:blipFill>
          <a:blip r:embed="rId3" cstate="print"/>
          <a:srcRect/>
          <a:stretch>
            <a:fillRect/>
          </a:stretch>
        </p:blipFill>
        <p:spPr bwMode="auto">
          <a:xfrm>
            <a:off x="6357938" y="6215063"/>
            <a:ext cx="2428875" cy="446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C04DBA81-851C-4921-AB85-CAA4BCDE5EC8}" type="slidenum">
              <a:rPr lang="es-CL" smtClean="0"/>
              <a:pPr/>
              <a:t>11</a:t>
            </a:fld>
            <a:endParaRPr lang="es-CL" smtClean="0"/>
          </a:p>
        </p:txBody>
      </p:sp>
      <p:sp>
        <p:nvSpPr>
          <p:cNvPr id="12291" name="Rectangle 2"/>
          <p:cNvSpPr>
            <a:spLocks noGrp="1" noChangeArrowheads="1"/>
          </p:cNvSpPr>
          <p:nvPr>
            <p:ph type="title"/>
          </p:nvPr>
        </p:nvSpPr>
        <p:spPr/>
        <p:txBody>
          <a:bodyPr/>
          <a:lstStyle/>
          <a:p>
            <a:pPr eaLnBrk="1" hangingPunct="1"/>
            <a:r>
              <a:rPr lang="es-MX" smtClean="0"/>
              <a:t>y más</a:t>
            </a:r>
            <a:endParaRPr lang="es-CL" smtClean="0"/>
          </a:p>
        </p:txBody>
      </p:sp>
      <p:sp>
        <p:nvSpPr>
          <p:cNvPr id="12292" name="Rectangle 3"/>
          <p:cNvSpPr>
            <a:spLocks noGrp="1" noChangeArrowheads="1"/>
          </p:cNvSpPr>
          <p:nvPr>
            <p:ph type="body" idx="1"/>
          </p:nvPr>
        </p:nvSpPr>
        <p:spPr/>
        <p:txBody>
          <a:bodyPr/>
          <a:lstStyle/>
          <a:p>
            <a:pPr eaLnBrk="1" hangingPunct="1"/>
            <a:r>
              <a:rPr lang="es-MX" smtClean="0"/>
              <a:t>Mejorar l</a:t>
            </a:r>
            <a:r>
              <a:rPr lang="es-MX" noProof="1" smtClean="0"/>
              <a:t>a formulaci</a:t>
            </a:r>
            <a:r>
              <a:rPr lang="es-MX" noProof="1" smtClean="0">
                <a:latin typeface="Times New Roman" pitchFamily="18" charset="0"/>
              </a:rPr>
              <a:t>ó</a:t>
            </a:r>
            <a:r>
              <a:rPr lang="es-MX" noProof="1" smtClean="0"/>
              <a:t>n, presupuestaci</a:t>
            </a:r>
            <a:r>
              <a:rPr lang="es-MX" noProof="1" smtClean="0">
                <a:latin typeface="Times New Roman" pitchFamily="18" charset="0"/>
              </a:rPr>
              <a:t>ó</a:t>
            </a:r>
            <a:r>
              <a:rPr lang="es-MX" noProof="1" smtClean="0"/>
              <a:t>n y control de gesti</a:t>
            </a:r>
            <a:r>
              <a:rPr lang="es-MX" noProof="1" smtClean="0">
                <a:latin typeface="Times New Roman" pitchFamily="18" charset="0"/>
              </a:rPr>
              <a:t>ó</a:t>
            </a:r>
            <a:r>
              <a:rPr lang="es-MX" noProof="1" smtClean="0"/>
              <a:t>n de las pol</a:t>
            </a:r>
            <a:r>
              <a:rPr lang="es-MX" noProof="1" smtClean="0">
                <a:latin typeface="Times New Roman" pitchFamily="18" charset="0"/>
              </a:rPr>
              <a:t>í</a:t>
            </a:r>
            <a:r>
              <a:rPr lang="es-MX" noProof="1" smtClean="0"/>
              <a:t>ticas p</a:t>
            </a:r>
            <a:r>
              <a:rPr lang="es-MX" noProof="1" smtClean="0">
                <a:latin typeface="Times New Roman" pitchFamily="18" charset="0"/>
              </a:rPr>
              <a:t>ú</a:t>
            </a:r>
            <a:r>
              <a:rPr lang="es-MX" noProof="1" smtClean="0"/>
              <a:t>blicas.</a:t>
            </a:r>
            <a:endParaRPr lang="es-CL" smtClean="0"/>
          </a:p>
          <a:p>
            <a:pPr eaLnBrk="1" hangingPunct="1"/>
            <a:r>
              <a:rPr lang="es-CL" smtClean="0"/>
              <a:t>Redefinir y modernizar el rol de la Contralor</a:t>
            </a:r>
            <a:r>
              <a:rPr lang="es-CL" smtClean="0">
                <a:latin typeface="Times New Roman" pitchFamily="18" charset="0"/>
              </a:rPr>
              <a:t>í</a:t>
            </a:r>
            <a:r>
              <a:rPr lang="es-CL" smtClean="0"/>
              <a:t>a.</a:t>
            </a:r>
            <a:endParaRPr lang="es-MX" smtClean="0"/>
          </a:p>
          <a:p>
            <a:pPr eaLnBrk="1" hangingPunct="1"/>
            <a:r>
              <a:rPr lang="es-MX" smtClean="0"/>
              <a:t>Tomarse en serio el gobierno electrónico.</a:t>
            </a:r>
          </a:p>
          <a:p>
            <a:pPr eaLnBrk="1" hangingPunct="1"/>
            <a:r>
              <a:rPr lang="es-MX" smtClean="0"/>
              <a:t>Profundización del sistema de Alta Dirección Pú-blica y resolución del problema salarial de gerentes públicos aunque duela. </a:t>
            </a:r>
          </a:p>
          <a:p>
            <a:pPr eaLnBrk="1" hangingPunct="1"/>
            <a:r>
              <a:rPr lang="es-MX" smtClean="0"/>
              <a:t>El consenso a lo largo de la Ruta 68 y sobre todo de la Ruta 5 sobre el modelo de descentralización que queremos alcanzar de aquí a 10 años.... u</a:t>
            </a:r>
            <a:r>
              <a:rPr lang="es-MX" noProof="1" smtClean="0"/>
              <a:t>na descentralizaci</a:t>
            </a:r>
            <a:r>
              <a:rPr lang="es-MX" noProof="1" smtClean="0">
                <a:latin typeface="Times New Roman" pitchFamily="18" charset="0"/>
              </a:rPr>
              <a:t>ó</a:t>
            </a:r>
            <a:r>
              <a:rPr lang="es-MX" noProof="1" smtClean="0"/>
              <a:t>n gradual pero efectiva.</a:t>
            </a:r>
          </a:p>
          <a:p>
            <a:pPr lvl="1" eaLnBrk="1" hangingPunct="1"/>
            <a:endParaRPr lang="es-MX" smtClean="0"/>
          </a:p>
          <a:p>
            <a:pPr eaLnBrk="1" hangingPunct="1"/>
            <a:endParaRPr lang="es-MX" smtClean="0"/>
          </a:p>
        </p:txBody>
      </p:sp>
      <p:pic>
        <p:nvPicPr>
          <p:cNvPr id="12293" name="Picture 68"/>
          <p:cNvPicPr>
            <a:picLocks noChangeAspect="1" noChangeArrowheads="1"/>
          </p:cNvPicPr>
          <p:nvPr/>
        </p:nvPicPr>
        <p:blipFill>
          <a:blip r:embed="rId3" cstate="print"/>
          <a:srcRect/>
          <a:stretch>
            <a:fillRect/>
          </a:stretch>
        </p:blipFill>
        <p:spPr bwMode="auto">
          <a:xfrm>
            <a:off x="6357938" y="6215063"/>
            <a:ext cx="2428875" cy="446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p>
            <a:fld id="{0AB56B09-2B0A-42A8-89E9-73202FFD2608}" type="slidenum">
              <a:rPr lang="es-CL" smtClean="0"/>
              <a:pPr/>
              <a:t>12</a:t>
            </a:fld>
            <a:endParaRPr lang="es-CL" smtClean="0"/>
          </a:p>
        </p:txBody>
      </p:sp>
      <p:sp>
        <p:nvSpPr>
          <p:cNvPr id="13315" name="Rectangle 2"/>
          <p:cNvSpPr>
            <a:spLocks noGrp="1" noChangeArrowheads="1"/>
          </p:cNvSpPr>
          <p:nvPr>
            <p:ph type="title"/>
          </p:nvPr>
        </p:nvSpPr>
        <p:spPr/>
        <p:txBody>
          <a:bodyPr/>
          <a:lstStyle/>
          <a:p>
            <a:pPr eaLnBrk="1" hangingPunct="1"/>
            <a:r>
              <a:rPr lang="es-CL" smtClean="0"/>
              <a:t>Descentralización gradual, efectiva y consensuada</a:t>
            </a:r>
            <a:endParaRPr lang="es-ES" smtClean="0"/>
          </a:p>
        </p:txBody>
      </p:sp>
      <p:sp>
        <p:nvSpPr>
          <p:cNvPr id="125955" name="Rectangle 3"/>
          <p:cNvSpPr>
            <a:spLocks noGrp="1" noChangeArrowheads="1"/>
          </p:cNvSpPr>
          <p:nvPr>
            <p:ph type="body" idx="1"/>
          </p:nvPr>
        </p:nvSpPr>
        <p:spPr>
          <a:xfrm>
            <a:off x="250825" y="981075"/>
            <a:ext cx="8893175" cy="4968875"/>
          </a:xfrm>
        </p:spPr>
        <p:txBody>
          <a:bodyPr/>
          <a:lstStyle/>
          <a:p>
            <a:pPr eaLnBrk="1" hangingPunct="1">
              <a:defRPr/>
            </a:pPr>
            <a:r>
              <a:rPr lang="es-CL" dirty="0" smtClean="0"/>
              <a:t>No hay un modelo consensuado respecto a qué debe ser atribución central, qué regional y qué municipal.</a:t>
            </a:r>
          </a:p>
          <a:p>
            <a:pPr eaLnBrk="1" hangingPunct="1">
              <a:defRPr/>
            </a:pPr>
            <a:r>
              <a:rPr lang="es-CL" dirty="0" smtClean="0"/>
              <a:t>No hay incentivos políticos reales para consensuar el modelo en la Ruta 68. Es una demanda que corre por la Ruta 5, poco escuchada.</a:t>
            </a:r>
          </a:p>
          <a:p>
            <a:pPr eaLnBrk="1" hangingPunct="1">
              <a:defRPr/>
            </a:pPr>
            <a:r>
              <a:rPr lang="es-CL" dirty="0" smtClean="0"/>
              <a:t>Hay un círculo vicioso de desconfianzas, carencias de recursos y capacidades, y complejidad de desafíos.</a:t>
            </a:r>
          </a:p>
          <a:p>
            <a:pPr eaLnBrk="1" hangingPunct="1">
              <a:defRPr/>
            </a:pPr>
            <a:r>
              <a:rPr lang="es-CL" dirty="0" smtClean="0"/>
              <a:t>Las claves:</a:t>
            </a:r>
          </a:p>
          <a:p>
            <a:pPr lvl="1" eaLnBrk="1" hangingPunct="1">
              <a:defRPr/>
            </a:pPr>
            <a:r>
              <a:rPr lang="es-CL" dirty="0" smtClean="0">
                <a:ea typeface="+mn-ea"/>
              </a:rPr>
              <a:t>Legislación del 121 Constitucional.</a:t>
            </a:r>
          </a:p>
          <a:p>
            <a:pPr lvl="1" eaLnBrk="1" hangingPunct="1">
              <a:defRPr/>
            </a:pPr>
            <a:r>
              <a:rPr lang="es-CL" dirty="0" smtClean="0">
                <a:ea typeface="+mn-ea"/>
              </a:rPr>
              <a:t>Entregar atribuciones gradual y heterogéneamente, previa certificación por medio de un sistema sólido y “accountable”.</a:t>
            </a:r>
          </a:p>
          <a:p>
            <a:pPr lvl="1" eaLnBrk="1" hangingPunct="1">
              <a:defRPr/>
            </a:pPr>
            <a:r>
              <a:rPr lang="es-CL" dirty="0" smtClean="0">
                <a:ea typeface="+mn-ea"/>
              </a:rPr>
              <a:t>Incentivos para la generación de masas críticas de profesionales a nivel regional y local.</a:t>
            </a:r>
          </a:p>
          <a:p>
            <a:pPr lvl="1" eaLnBrk="1" hangingPunct="1">
              <a:defRPr/>
            </a:pPr>
            <a:r>
              <a:rPr lang="es-CL" dirty="0" smtClean="0">
                <a:ea typeface="+mn-ea"/>
              </a:rPr>
              <a:t>Concursabilidad efectiva de cargos municipales y regionales.</a:t>
            </a:r>
          </a:p>
          <a:p>
            <a:pPr lvl="1" eaLnBrk="1" hangingPunct="1">
              <a:defRPr/>
            </a:pPr>
            <a:r>
              <a:rPr lang="es-CL" dirty="0" smtClean="0">
                <a:ea typeface="+mn-ea"/>
              </a:rPr>
              <a:t>Juntar recursos de regiones y municipios en lugar de dividirlos.</a:t>
            </a:r>
          </a:p>
          <a:p>
            <a:pPr lvl="1" eaLnBrk="1" hangingPunct="1">
              <a:defRPr/>
            </a:pPr>
            <a:r>
              <a:rPr lang="es-CL" dirty="0" smtClean="0">
                <a:ea typeface="+mn-ea"/>
              </a:rPr>
              <a:t>Mayor descentralización presupuestal es clave.</a:t>
            </a:r>
          </a:p>
          <a:p>
            <a:pPr eaLnBrk="1" hangingPunct="1">
              <a:defRPr/>
            </a:pPr>
            <a:endParaRPr lang="es-E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p>
            <a:fld id="{926F57F2-571C-44C9-9E7B-05E23D95ECE8}" type="slidenum">
              <a:rPr lang="es-CL" smtClean="0"/>
              <a:pPr/>
              <a:t>13</a:t>
            </a:fld>
            <a:endParaRPr lang="es-CL" smtClean="0"/>
          </a:p>
        </p:txBody>
      </p:sp>
      <p:sp>
        <p:nvSpPr>
          <p:cNvPr id="14339" name="Rectangle 2"/>
          <p:cNvSpPr>
            <a:spLocks noGrp="1" noChangeArrowheads="1"/>
          </p:cNvSpPr>
          <p:nvPr>
            <p:ph type="title"/>
          </p:nvPr>
        </p:nvSpPr>
        <p:spPr/>
        <p:txBody>
          <a:bodyPr/>
          <a:lstStyle/>
          <a:p>
            <a:pPr eaLnBrk="1" hangingPunct="1"/>
            <a:r>
              <a:rPr lang="es-CL" smtClean="0"/>
              <a:t>4. Estado visionario y prospectivo</a:t>
            </a:r>
            <a:endParaRPr lang="es-ES" smtClean="0"/>
          </a:p>
        </p:txBody>
      </p:sp>
      <p:sp>
        <p:nvSpPr>
          <p:cNvPr id="14340" name="Rectangle 3"/>
          <p:cNvSpPr>
            <a:spLocks noGrp="1" noChangeArrowheads="1"/>
          </p:cNvSpPr>
          <p:nvPr>
            <p:ph type="body" idx="1"/>
          </p:nvPr>
        </p:nvSpPr>
        <p:spPr>
          <a:xfrm>
            <a:off x="0" y="1052513"/>
            <a:ext cx="8964613" cy="4968875"/>
          </a:xfrm>
        </p:spPr>
        <p:txBody>
          <a:bodyPr/>
          <a:lstStyle/>
          <a:p>
            <a:pPr eaLnBrk="1" hangingPunct="1"/>
            <a:r>
              <a:rPr lang="es-CL" sz="2400" smtClean="0"/>
              <a:t>En algún momento, a partir de 1985, las palabras “planificación” y “prospectiva” pasaron a convertirse en una obscenidad. Hacienda, el administrador de la caja anual, adquiere un rol todopoderoso e incontrapesado, e incursiona en el largo plazo en sus momentos de ocio.</a:t>
            </a:r>
          </a:p>
          <a:p>
            <a:pPr eaLnBrk="1" hangingPunct="1"/>
            <a:r>
              <a:rPr lang="es-CL" sz="2400" smtClean="0"/>
              <a:t>¿Quién está pensando, con visión intersectorial, en los impactos de largo plazo de la eventual disminución y envejecimiento de la población? ¿Del costo de la energía? ¿De la desertificación del territorio? ¿De la competitividad a 20 años? ¿La vocación marítima? ¿Los problemas y soluciones ambientales? ¿La evaluación y seguimiento de reformas, programas y leyes?</a:t>
            </a:r>
          </a:p>
          <a:p>
            <a:pPr eaLnBrk="1" hangingPunct="1"/>
            <a:r>
              <a:rPr lang="es-CL" sz="2400" smtClean="0"/>
              <a:t>Países como Australia, Irlanda, Japón, etc., lo hacen. Ya es hora de una Agencia de Calidad de las Políticas Públicas, autónoma, porque son problemas de estado y no de gobierno.</a:t>
            </a:r>
            <a:endParaRPr lang="es-ES" sz="2400" smtClean="0"/>
          </a:p>
        </p:txBody>
      </p:sp>
      <p:pic>
        <p:nvPicPr>
          <p:cNvPr id="14341" name="Picture 68"/>
          <p:cNvPicPr>
            <a:picLocks noChangeAspect="1" noChangeArrowheads="1"/>
          </p:cNvPicPr>
          <p:nvPr/>
        </p:nvPicPr>
        <p:blipFill>
          <a:blip r:embed="rId3" cstate="print"/>
          <a:srcRect/>
          <a:stretch>
            <a:fillRect/>
          </a:stretch>
        </p:blipFill>
        <p:spPr bwMode="auto">
          <a:xfrm>
            <a:off x="6357938" y="6215063"/>
            <a:ext cx="2428875" cy="446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p>
            <a:fld id="{224DA0E6-B3E6-40D6-9ADF-07905DC879B3}" type="slidenum">
              <a:rPr lang="es-CL" smtClean="0"/>
              <a:pPr/>
              <a:t>14</a:t>
            </a:fld>
            <a:endParaRPr lang="es-CL" smtClean="0"/>
          </a:p>
        </p:txBody>
      </p:sp>
      <p:sp>
        <p:nvSpPr>
          <p:cNvPr id="15363" name="Rectangle 2"/>
          <p:cNvSpPr>
            <a:spLocks noGrp="1" noChangeArrowheads="1"/>
          </p:cNvSpPr>
          <p:nvPr>
            <p:ph type="title"/>
          </p:nvPr>
        </p:nvSpPr>
        <p:spPr>
          <a:xfrm>
            <a:off x="468313" y="0"/>
            <a:ext cx="8229600" cy="633413"/>
          </a:xfrm>
        </p:spPr>
        <p:txBody>
          <a:bodyPr/>
          <a:lstStyle/>
          <a:p>
            <a:pPr eaLnBrk="1" hangingPunct="1"/>
            <a:r>
              <a:rPr lang="es-MX" smtClean="0"/>
              <a:t>Visto de otro modo</a:t>
            </a:r>
            <a:endParaRPr lang="es-CL" smtClean="0"/>
          </a:p>
        </p:txBody>
      </p:sp>
      <p:sp>
        <p:nvSpPr>
          <p:cNvPr id="15364" name="Rectangle 3"/>
          <p:cNvSpPr>
            <a:spLocks noGrp="1" noChangeArrowheads="1"/>
          </p:cNvSpPr>
          <p:nvPr>
            <p:ph type="body" idx="1"/>
          </p:nvPr>
        </p:nvSpPr>
        <p:spPr>
          <a:xfrm>
            <a:off x="179388" y="692150"/>
            <a:ext cx="8964612" cy="5000625"/>
          </a:xfrm>
        </p:spPr>
        <p:txBody>
          <a:bodyPr/>
          <a:lstStyle/>
          <a:p>
            <a:pPr eaLnBrk="1" hangingPunct="1"/>
            <a:r>
              <a:rPr lang="es-MX" sz="2100" smtClean="0"/>
              <a:t>En el largo plazo sólo vamos a resolver </a:t>
            </a:r>
            <a:r>
              <a:rPr lang="es-MX" sz="2100" i="1" smtClean="0">
                <a:solidFill>
                  <a:schemeClr val="accent2"/>
                </a:solidFill>
              </a:rPr>
              <a:t>la escandalosa desigualdad</a:t>
            </a:r>
            <a:r>
              <a:rPr lang="es-MX" sz="2100" smtClean="0"/>
              <a:t> en la medida que Chile sea capaz de crecer, crear empleo de alta productividad, estable y bien remunerado. Ese es un desafío de educación, innovación, y construcción de competitividad-país, competitividad-sector, y competitividad-empresa, con elevada colaboración público-privada.</a:t>
            </a:r>
          </a:p>
          <a:p>
            <a:pPr eaLnBrk="1" hangingPunct="1"/>
            <a:r>
              <a:rPr lang="es-MX" sz="2100" smtClean="0"/>
              <a:t>Mientras eso no se logre, habrá que continuar </a:t>
            </a:r>
            <a:r>
              <a:rPr lang="es-MX" sz="2100" smtClean="0">
                <a:solidFill>
                  <a:schemeClr val="accent2"/>
                </a:solidFill>
              </a:rPr>
              <a:t>aumentando el gasto social</a:t>
            </a:r>
            <a:r>
              <a:rPr lang="es-MX" sz="2100" smtClean="0"/>
              <a:t> en temas como previsión, la misma educación, salud, etc.</a:t>
            </a:r>
          </a:p>
          <a:p>
            <a:pPr eaLnBrk="1" hangingPunct="1"/>
            <a:r>
              <a:rPr lang="es-MX" sz="2100" smtClean="0"/>
              <a:t>Sin embargo, lo probable es que </a:t>
            </a:r>
            <a:r>
              <a:rPr lang="es-MX" sz="2100" smtClean="0">
                <a:solidFill>
                  <a:schemeClr val="accent2"/>
                </a:solidFill>
              </a:rPr>
              <a:t>no se va a lograr consenso político para aumentar el gasto público en estos temas</a:t>
            </a:r>
            <a:r>
              <a:rPr lang="es-MX" sz="2100" smtClean="0"/>
              <a:t>... por la ruta que sea, de las fuentes que sea, </a:t>
            </a:r>
            <a:r>
              <a:rPr lang="es-MX" sz="2100" smtClean="0">
                <a:solidFill>
                  <a:schemeClr val="accent2"/>
                </a:solidFill>
              </a:rPr>
              <a:t>mientras no haya confianza en que el Estado va a ser capaz de administrar</a:t>
            </a:r>
            <a:r>
              <a:rPr lang="es-MX" sz="2100" smtClean="0"/>
              <a:t> y/o fiscalizar ese gasto público adecuadamente.</a:t>
            </a:r>
          </a:p>
          <a:p>
            <a:pPr eaLnBrk="1" hangingPunct="1"/>
            <a:r>
              <a:rPr lang="es-MX" sz="2100" smtClean="0"/>
              <a:t>En suma, la resolución de corto plazo de los problemas de equidad y calidad de atención ciudadana pasa de manera ineludible por resolver las reformas estructurales del Estado antes mencionadas. Es más urgente de lo que se cree.</a:t>
            </a:r>
          </a:p>
          <a:p>
            <a:pPr eaLnBrk="1" hangingPunct="1"/>
            <a:r>
              <a:rPr lang="es-MX" sz="2100" smtClean="0">
                <a:solidFill>
                  <a:schemeClr val="accent2"/>
                </a:solidFill>
              </a:rPr>
              <a:t>Las restricciones principales no son técnicas ni de recursos financieros, sino de resolver los nudos políticos del círculo vicioso que hemos descrito</a:t>
            </a:r>
            <a:r>
              <a:rPr lang="es-MX" sz="2100" smtClean="0"/>
              <a:t>.</a:t>
            </a:r>
          </a:p>
          <a:p>
            <a:pPr eaLnBrk="1" hangingPunct="1"/>
            <a:endParaRPr lang="es-CL" sz="21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p:spPr>
        <p:txBody>
          <a:bodyPr/>
          <a:lstStyle/>
          <a:p>
            <a:fld id="{AED8B653-2610-4A97-917B-33FD20132AA1}" type="slidenum">
              <a:rPr lang="es-CL" smtClean="0"/>
              <a:pPr/>
              <a:t>15</a:t>
            </a:fld>
            <a:endParaRPr lang="es-CL" smtClean="0"/>
          </a:p>
        </p:txBody>
      </p:sp>
      <p:sp>
        <p:nvSpPr>
          <p:cNvPr id="16387" name="Rectangle 2"/>
          <p:cNvSpPr>
            <a:spLocks noGrp="1" noChangeArrowheads="1"/>
          </p:cNvSpPr>
          <p:nvPr>
            <p:ph type="title"/>
          </p:nvPr>
        </p:nvSpPr>
        <p:spPr/>
        <p:txBody>
          <a:bodyPr/>
          <a:lstStyle/>
          <a:p>
            <a:pPr eaLnBrk="1" hangingPunct="1"/>
            <a:r>
              <a:rPr lang="es-CL" smtClean="0"/>
              <a:t>Viabilidad política e itinerario de las reformas</a:t>
            </a:r>
            <a:endParaRPr lang="es-ES" smtClean="0"/>
          </a:p>
        </p:txBody>
      </p:sp>
      <p:sp>
        <p:nvSpPr>
          <p:cNvPr id="16388" name="Rectangle 3"/>
          <p:cNvSpPr>
            <a:spLocks noGrp="1" noChangeArrowheads="1"/>
          </p:cNvSpPr>
          <p:nvPr>
            <p:ph type="body" idx="1"/>
          </p:nvPr>
        </p:nvSpPr>
        <p:spPr>
          <a:xfrm>
            <a:off x="0" y="1268413"/>
            <a:ext cx="9144000" cy="4968875"/>
          </a:xfrm>
        </p:spPr>
        <p:txBody>
          <a:bodyPr/>
          <a:lstStyle/>
          <a:p>
            <a:pPr eaLnBrk="1" hangingPunct="1"/>
            <a:r>
              <a:rPr lang="es-CL" sz="2100" smtClean="0"/>
              <a:t>Períodos presidenciales ultracortos y períodos parlamentarios ultralargos constituyen un poderoso desincentivo a las reformas mayores. ¿Será esto modificable?</a:t>
            </a:r>
          </a:p>
          <a:p>
            <a:pPr eaLnBrk="1" hangingPunct="1"/>
            <a:r>
              <a:rPr lang="es-CL" sz="2100" smtClean="0"/>
              <a:t>No hay sanción política a la carencia de iniciativas de largo plazo... salvo las crisis.</a:t>
            </a:r>
          </a:p>
          <a:p>
            <a:pPr eaLnBrk="1" hangingPunct="1"/>
            <a:r>
              <a:rPr lang="es-CL" sz="2100" smtClean="0"/>
              <a:t>El desafío es más político que técnico.</a:t>
            </a:r>
          </a:p>
          <a:p>
            <a:pPr eaLnBrk="1" hangingPunct="1"/>
            <a:r>
              <a:rPr lang="es-CL" sz="2100" smtClean="0"/>
              <a:t>Según una encuesta CEP, 73% de los ciudadanos sostuvo que el estado debiera ser reformado con cambios importantes y 82% cree que gobierno y oposición debieran trabajar juntos para evitar la corrupción.</a:t>
            </a:r>
          </a:p>
          <a:p>
            <a:pPr eaLnBrk="1" hangingPunct="1"/>
            <a:r>
              <a:rPr lang="es-CL" sz="2100" smtClean="0"/>
              <a:t>Tomar las fórmulas de éxito e ir extendiéndolas, en lugar de “soluciones transversales across the board”. P. ej Ley de Fortalecimiento de la Educación Pública.</a:t>
            </a:r>
          </a:p>
          <a:p>
            <a:pPr eaLnBrk="1" hangingPunct="1"/>
            <a:r>
              <a:rPr lang="es-CL" sz="2100" smtClean="0"/>
              <a:t>Imprescindible: una autoridad de alto nivel político al interior del ejecutivo para impulsar la agenda de reformas de corto plazo, en una perspectiva de largo plazo. </a:t>
            </a:r>
          </a:p>
          <a:p>
            <a:pPr eaLnBrk="1" hangingPunct="1"/>
            <a:endParaRPr lang="es-ES" sz="2100" smtClean="0"/>
          </a:p>
        </p:txBody>
      </p:sp>
      <p:pic>
        <p:nvPicPr>
          <p:cNvPr id="16389" name="Picture 68"/>
          <p:cNvPicPr>
            <a:picLocks noChangeAspect="1" noChangeArrowheads="1"/>
          </p:cNvPicPr>
          <p:nvPr/>
        </p:nvPicPr>
        <p:blipFill>
          <a:blip r:embed="rId3" cstate="print"/>
          <a:srcRect/>
          <a:stretch>
            <a:fillRect/>
          </a:stretch>
        </p:blipFill>
        <p:spPr bwMode="auto">
          <a:xfrm>
            <a:off x="6357938" y="6215063"/>
            <a:ext cx="2428875" cy="446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0"/>
          </p:nvPr>
        </p:nvSpPr>
        <p:spPr>
          <a:noFill/>
        </p:spPr>
        <p:txBody>
          <a:bodyPr/>
          <a:lstStyle/>
          <a:p>
            <a:fld id="{701ABF1C-7AEB-47C1-A6E1-CDE156FBF797}" type="slidenum">
              <a:rPr lang="es-CL" smtClean="0"/>
              <a:pPr/>
              <a:t>2</a:t>
            </a:fld>
            <a:endParaRPr lang="es-CL" smtClean="0"/>
          </a:p>
        </p:txBody>
      </p:sp>
      <p:graphicFrame>
        <p:nvGraphicFramePr>
          <p:cNvPr id="40167" name="Group 231"/>
          <p:cNvGraphicFramePr>
            <a:graphicFrameLocks noGrp="1"/>
          </p:cNvGraphicFramePr>
          <p:nvPr/>
        </p:nvGraphicFramePr>
        <p:xfrm>
          <a:off x="395288" y="0"/>
          <a:ext cx="8208962" cy="6660198"/>
        </p:xfrm>
        <a:graphic>
          <a:graphicData uri="http://schemas.openxmlformats.org/drawingml/2006/table">
            <a:tbl>
              <a:tblPr/>
              <a:tblGrid>
                <a:gridCol w="7416800"/>
                <a:gridCol w="792162"/>
              </a:tblGrid>
              <a:tr h="35083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FACTORES QUE INFLUYERON EN EL PROCESO DE REFORMA DEL ESTADO</a:t>
                      </a:r>
                      <a:endParaRPr kumimoji="0" lang="es-CL" sz="1400" b="1"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lang="en-US"/>
                    </a:p>
                  </a:txBody>
                  <a:tcPr/>
                </a:tc>
              </a:tr>
              <a:tr h="16033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5= Muy Positivo; 4= Positivo; 3= Neutro; 2= Negativo; 1= Muy Negativo</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Emprendedores individuales del sector público</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4.3</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La creciente disponibilidad de tecnologías de información </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4.2</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La situación económica del país durante el período</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4.0</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La DIPRES y Hacienda</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4.0</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La cultura general del país, tanto pública como privada, que lo tiene ubicado en altos índices internacionales de gobernabilidad y probidad</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3.9</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Los “think tank” de oposición y gobierno</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3.9</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La crisis detonada por el incidente “MOPGate” y similares del 2003</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3.9</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El “efecto demostración” de las reformas en otros países más avanzados</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FF6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3.7</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FF69"/>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La SEGPRES, incluyendo al Comité Interministerial y el PRYME</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FF6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3.7</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FF69"/>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Ministerio del Interior, incluyendo la SUBDERE</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FF6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3.4</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FF69"/>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Las organizaciones internacionales</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FF6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3.4</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FF69"/>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La ciudadanía</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FF6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3.3</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FF69"/>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Los partidos de la alianza de gobierno</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FF9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3.1</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FF9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El Congreso y los parlamentarios</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FF9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3.0</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FF9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Los trabajadores del sector público</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FF9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3.0</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FF9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Los partidos de la alianza de oposición</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FF9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3.0</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FF9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El Poder Judicial</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2.6</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La Contraloría General de la República</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2.5</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Los gremios del sector público</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Times New Roman" pitchFamily="18" charset="0"/>
                          <a:cs typeface="Times New Roman" pitchFamily="18" charset="0"/>
                        </a:rPr>
                        <a:t>2.2</a:t>
                      </a:r>
                      <a:endParaRPr kumimoji="0" lang="es-CL"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p>
            <a:fld id="{CF39C635-1E10-4DD7-B86E-8B498D66A12F}" type="slidenum">
              <a:rPr lang="es-CL" smtClean="0"/>
              <a:pPr/>
              <a:t>3</a:t>
            </a:fld>
            <a:endParaRPr lang="es-CL" smtClean="0"/>
          </a:p>
        </p:txBody>
      </p:sp>
      <p:sp>
        <p:nvSpPr>
          <p:cNvPr id="4099" name="Rectangle 2"/>
          <p:cNvSpPr>
            <a:spLocks noGrp="1" noChangeArrowheads="1"/>
          </p:cNvSpPr>
          <p:nvPr>
            <p:ph type="title"/>
          </p:nvPr>
        </p:nvSpPr>
        <p:spPr>
          <a:xfrm>
            <a:off x="468313" y="0"/>
            <a:ext cx="8496300" cy="633413"/>
          </a:xfrm>
        </p:spPr>
        <p:txBody>
          <a:bodyPr/>
          <a:lstStyle/>
          <a:p>
            <a:pPr eaLnBrk="1" hangingPunct="1"/>
            <a:r>
              <a:rPr lang="es-MX" smtClean="0"/>
              <a:t>El Estado Chileno en Cifras: Calidad y Eficiencia</a:t>
            </a:r>
            <a:endParaRPr lang="es-CL" smtClean="0"/>
          </a:p>
        </p:txBody>
      </p:sp>
      <p:grpSp>
        <p:nvGrpSpPr>
          <p:cNvPr id="4100" name="Group 4"/>
          <p:cNvGrpSpPr>
            <a:grpSpLocks/>
          </p:cNvGrpSpPr>
          <p:nvPr/>
        </p:nvGrpSpPr>
        <p:grpSpPr bwMode="auto">
          <a:xfrm>
            <a:off x="971550" y="908050"/>
            <a:ext cx="7710488" cy="5105400"/>
            <a:chOff x="612" y="572"/>
            <a:chExt cx="4857" cy="3216"/>
          </a:xfrm>
        </p:grpSpPr>
        <p:sp>
          <p:nvSpPr>
            <p:cNvPr id="4102" name="Text Box 5"/>
            <p:cNvSpPr txBox="1">
              <a:spLocks noChangeArrowheads="1"/>
            </p:cNvSpPr>
            <p:nvPr/>
          </p:nvSpPr>
          <p:spPr bwMode="auto">
            <a:xfrm>
              <a:off x="1589" y="2975"/>
              <a:ext cx="918" cy="305"/>
            </a:xfrm>
            <a:prstGeom prst="rect">
              <a:avLst/>
            </a:prstGeom>
            <a:noFill/>
            <a:ln w="9525">
              <a:noFill/>
              <a:miter lim="800000"/>
              <a:headEnd/>
              <a:tailEnd/>
            </a:ln>
          </p:spPr>
          <p:txBody>
            <a:bodyPr lIns="55778" tIns="27889" rIns="55778" bIns="27889">
              <a:spAutoFit/>
            </a:bodyPr>
            <a:lstStyle/>
            <a:p>
              <a:endParaRPr lang="es-ES" sz="2800"/>
            </a:p>
          </p:txBody>
        </p:sp>
        <p:sp>
          <p:nvSpPr>
            <p:cNvPr id="4103" name="Text Box 6"/>
            <p:cNvSpPr txBox="1">
              <a:spLocks noChangeArrowheads="1"/>
            </p:cNvSpPr>
            <p:nvPr/>
          </p:nvSpPr>
          <p:spPr bwMode="auto">
            <a:xfrm>
              <a:off x="1937" y="1117"/>
              <a:ext cx="943" cy="176"/>
            </a:xfrm>
            <a:prstGeom prst="rect">
              <a:avLst/>
            </a:prstGeom>
            <a:solidFill>
              <a:srgbClr val="C0C0C0">
                <a:alpha val="50195"/>
              </a:srgbClr>
            </a:solidFill>
            <a:ln w="9525" algn="ctr">
              <a:solidFill>
                <a:schemeClr val="tx1"/>
              </a:solidFill>
              <a:miter lim="800000"/>
              <a:headEnd/>
              <a:tailEnd/>
            </a:ln>
          </p:spPr>
          <p:txBody>
            <a:bodyPr lIns="55778" tIns="27889" rIns="55778" bIns="27889">
              <a:spAutoFit/>
            </a:bodyPr>
            <a:lstStyle/>
            <a:p>
              <a:pPr algn="ctr"/>
              <a:r>
                <a:rPr lang="es-CL" sz="1400" b="1">
                  <a:solidFill>
                    <a:srgbClr val="000000"/>
                  </a:solidFill>
                </a:rPr>
                <a:t>Administración</a:t>
              </a:r>
            </a:p>
          </p:txBody>
        </p:sp>
        <p:sp>
          <p:nvSpPr>
            <p:cNvPr id="4104" name="Text Box 7"/>
            <p:cNvSpPr txBox="1">
              <a:spLocks noChangeArrowheads="1"/>
            </p:cNvSpPr>
            <p:nvPr/>
          </p:nvSpPr>
          <p:spPr bwMode="auto">
            <a:xfrm>
              <a:off x="2200" y="1933"/>
              <a:ext cx="680" cy="176"/>
            </a:xfrm>
            <a:prstGeom prst="rect">
              <a:avLst/>
            </a:prstGeom>
            <a:solidFill>
              <a:srgbClr val="C0C0C0">
                <a:alpha val="50195"/>
              </a:srgbClr>
            </a:solidFill>
            <a:ln w="9525" algn="ctr">
              <a:solidFill>
                <a:schemeClr val="tx1"/>
              </a:solidFill>
              <a:miter lim="800000"/>
              <a:headEnd/>
              <a:tailEnd/>
            </a:ln>
          </p:spPr>
          <p:txBody>
            <a:bodyPr lIns="55778" tIns="27889" rIns="55778" bIns="27889">
              <a:spAutoFit/>
            </a:bodyPr>
            <a:lstStyle/>
            <a:p>
              <a:pPr algn="ctr"/>
              <a:r>
                <a:rPr lang="es-CL" sz="1400" b="1">
                  <a:solidFill>
                    <a:srgbClr val="000000"/>
                  </a:solidFill>
                </a:rPr>
                <a:t>Educación</a:t>
              </a:r>
            </a:p>
          </p:txBody>
        </p:sp>
        <p:sp>
          <p:nvSpPr>
            <p:cNvPr id="4105" name="Text Box 8"/>
            <p:cNvSpPr txBox="1">
              <a:spLocks noChangeArrowheads="1"/>
            </p:cNvSpPr>
            <p:nvPr/>
          </p:nvSpPr>
          <p:spPr bwMode="auto">
            <a:xfrm>
              <a:off x="2473" y="2510"/>
              <a:ext cx="407" cy="176"/>
            </a:xfrm>
            <a:prstGeom prst="rect">
              <a:avLst/>
            </a:prstGeom>
            <a:solidFill>
              <a:srgbClr val="C0C0C0">
                <a:alpha val="50195"/>
              </a:srgbClr>
            </a:solidFill>
            <a:ln w="9525" algn="ctr">
              <a:solidFill>
                <a:schemeClr val="tx1"/>
              </a:solidFill>
              <a:miter lim="800000"/>
              <a:headEnd/>
              <a:tailEnd/>
            </a:ln>
          </p:spPr>
          <p:txBody>
            <a:bodyPr lIns="55778" tIns="27889" rIns="55778" bIns="27889">
              <a:spAutoFit/>
            </a:bodyPr>
            <a:lstStyle/>
            <a:p>
              <a:pPr algn="ctr"/>
              <a:r>
                <a:rPr lang="es-CL" sz="1400" b="1">
                  <a:solidFill>
                    <a:srgbClr val="000000"/>
                  </a:solidFill>
                </a:rPr>
                <a:t>Salud</a:t>
              </a:r>
            </a:p>
          </p:txBody>
        </p:sp>
        <p:sp>
          <p:nvSpPr>
            <p:cNvPr id="4106" name="Text Box 9"/>
            <p:cNvSpPr txBox="1">
              <a:spLocks noChangeArrowheads="1"/>
            </p:cNvSpPr>
            <p:nvPr/>
          </p:nvSpPr>
          <p:spPr bwMode="auto">
            <a:xfrm>
              <a:off x="1973" y="3097"/>
              <a:ext cx="907" cy="176"/>
            </a:xfrm>
            <a:prstGeom prst="rect">
              <a:avLst/>
            </a:prstGeom>
            <a:solidFill>
              <a:srgbClr val="C0C0C0">
                <a:alpha val="50195"/>
              </a:srgbClr>
            </a:solidFill>
            <a:ln w="9525" algn="ctr">
              <a:solidFill>
                <a:schemeClr val="tx1"/>
              </a:solidFill>
              <a:miter lim="800000"/>
              <a:headEnd/>
              <a:tailEnd/>
            </a:ln>
          </p:spPr>
          <p:txBody>
            <a:bodyPr lIns="55778" tIns="27889" rIns="55778" bIns="27889">
              <a:spAutoFit/>
            </a:bodyPr>
            <a:lstStyle/>
            <a:p>
              <a:pPr algn="ctr"/>
              <a:r>
                <a:rPr lang="es-CL" sz="1400" b="1">
                  <a:solidFill>
                    <a:srgbClr val="000000"/>
                  </a:solidFill>
                </a:rPr>
                <a:t>Infraestructura</a:t>
              </a:r>
            </a:p>
          </p:txBody>
        </p:sp>
        <p:grpSp>
          <p:nvGrpSpPr>
            <p:cNvPr id="4107" name="Group 10"/>
            <p:cNvGrpSpPr>
              <a:grpSpLocks/>
            </p:cNvGrpSpPr>
            <p:nvPr/>
          </p:nvGrpSpPr>
          <p:grpSpPr bwMode="auto">
            <a:xfrm>
              <a:off x="3288" y="935"/>
              <a:ext cx="823" cy="2083"/>
              <a:chOff x="3243" y="935"/>
              <a:chExt cx="823" cy="2083"/>
            </a:xfrm>
          </p:grpSpPr>
          <p:sp>
            <p:nvSpPr>
              <p:cNvPr id="4162" name="Text Box 11"/>
              <p:cNvSpPr txBox="1">
                <a:spLocks noChangeArrowheads="1"/>
              </p:cNvSpPr>
              <p:nvPr/>
            </p:nvSpPr>
            <p:spPr bwMode="auto">
              <a:xfrm>
                <a:off x="3243" y="935"/>
                <a:ext cx="823" cy="176"/>
              </a:xfrm>
              <a:prstGeom prst="rect">
                <a:avLst/>
              </a:prstGeom>
              <a:solidFill>
                <a:srgbClr val="C0C0C0">
                  <a:alpha val="50195"/>
                </a:srgbClr>
              </a:solidFill>
              <a:ln w="9525" algn="ctr">
                <a:solidFill>
                  <a:schemeClr val="tx1"/>
                </a:solidFill>
                <a:miter lim="800000"/>
                <a:headEnd/>
                <a:tailEnd/>
              </a:ln>
            </p:spPr>
            <p:txBody>
              <a:bodyPr lIns="55778" tIns="27889" rIns="55778" bIns="27889">
                <a:spAutoFit/>
              </a:bodyPr>
              <a:lstStyle/>
              <a:p>
                <a:pPr algn="ctr"/>
                <a:r>
                  <a:rPr lang="es-CL" sz="1400" b="1">
                    <a:solidFill>
                      <a:srgbClr val="000000"/>
                    </a:solidFill>
                  </a:rPr>
                  <a:t>Distribución</a:t>
                </a:r>
              </a:p>
            </p:txBody>
          </p:sp>
          <p:sp>
            <p:nvSpPr>
              <p:cNvPr id="4163" name="Text Box 12"/>
              <p:cNvSpPr txBox="1">
                <a:spLocks noChangeArrowheads="1"/>
              </p:cNvSpPr>
              <p:nvPr/>
            </p:nvSpPr>
            <p:spPr bwMode="auto">
              <a:xfrm>
                <a:off x="3243" y="1658"/>
                <a:ext cx="760" cy="176"/>
              </a:xfrm>
              <a:prstGeom prst="rect">
                <a:avLst/>
              </a:prstGeom>
              <a:solidFill>
                <a:srgbClr val="C0C0C0">
                  <a:alpha val="50195"/>
                </a:srgbClr>
              </a:solidFill>
              <a:ln w="9525" algn="ctr">
                <a:solidFill>
                  <a:schemeClr val="tx1"/>
                </a:solidFill>
                <a:miter lim="800000"/>
                <a:headEnd/>
                <a:tailEnd/>
              </a:ln>
            </p:spPr>
            <p:txBody>
              <a:bodyPr lIns="55778" tIns="27889" rIns="55778" bIns="27889">
                <a:spAutoFit/>
              </a:bodyPr>
              <a:lstStyle/>
              <a:p>
                <a:pPr algn="ctr"/>
                <a:r>
                  <a:rPr lang="es-CL" sz="1400" b="1">
                    <a:solidFill>
                      <a:srgbClr val="000000"/>
                    </a:solidFill>
                  </a:rPr>
                  <a:t>Estabilidad</a:t>
                </a:r>
              </a:p>
            </p:txBody>
          </p:sp>
          <p:sp>
            <p:nvSpPr>
              <p:cNvPr id="4164" name="Text Box 13"/>
              <p:cNvSpPr txBox="1">
                <a:spLocks noChangeArrowheads="1"/>
              </p:cNvSpPr>
              <p:nvPr/>
            </p:nvSpPr>
            <p:spPr bwMode="auto">
              <a:xfrm>
                <a:off x="3243" y="2708"/>
                <a:ext cx="770" cy="310"/>
              </a:xfrm>
              <a:prstGeom prst="rect">
                <a:avLst/>
              </a:prstGeom>
              <a:solidFill>
                <a:srgbClr val="C0C0C0">
                  <a:alpha val="50195"/>
                </a:srgbClr>
              </a:solidFill>
              <a:ln w="9525">
                <a:solidFill>
                  <a:schemeClr val="tx1"/>
                </a:solidFill>
                <a:miter lim="800000"/>
                <a:headEnd/>
                <a:tailEnd/>
              </a:ln>
            </p:spPr>
            <p:txBody>
              <a:bodyPr lIns="55778" tIns="27889" rIns="55778" bIns="27889">
                <a:spAutoFit/>
              </a:bodyPr>
              <a:lstStyle/>
              <a:p>
                <a:pPr algn="ctr"/>
                <a:r>
                  <a:rPr lang="es-CL" sz="1400" b="1">
                    <a:solidFill>
                      <a:srgbClr val="000000"/>
                    </a:solidFill>
                  </a:rPr>
                  <a:t>Desempeño</a:t>
                </a:r>
              </a:p>
              <a:p>
                <a:pPr algn="ctr"/>
                <a:r>
                  <a:rPr lang="es-CL" sz="1400" b="1">
                    <a:solidFill>
                      <a:srgbClr val="000000"/>
                    </a:solidFill>
                  </a:rPr>
                  <a:t>Económico</a:t>
                </a:r>
                <a:endParaRPr lang="es-CL" sz="2400"/>
              </a:p>
            </p:txBody>
          </p:sp>
        </p:grpSp>
        <p:sp>
          <p:nvSpPr>
            <p:cNvPr id="4108" name="Text Box 14"/>
            <p:cNvSpPr txBox="1">
              <a:spLocks noChangeArrowheads="1"/>
            </p:cNvSpPr>
            <p:nvPr/>
          </p:nvSpPr>
          <p:spPr bwMode="auto">
            <a:xfrm>
              <a:off x="2670" y="3458"/>
              <a:ext cx="1020" cy="330"/>
            </a:xfrm>
            <a:prstGeom prst="rect">
              <a:avLst/>
            </a:prstGeom>
            <a:solidFill>
              <a:srgbClr val="969696">
                <a:alpha val="81960"/>
              </a:srgbClr>
            </a:solidFill>
            <a:ln w="9525">
              <a:solidFill>
                <a:srgbClr val="000000"/>
              </a:solidFill>
              <a:miter lim="800000"/>
              <a:headEnd/>
              <a:tailEnd/>
            </a:ln>
          </p:spPr>
          <p:txBody>
            <a:bodyPr lIns="55778" tIns="27889" rIns="55778" bIns="27889">
              <a:spAutoFit/>
            </a:bodyPr>
            <a:lstStyle/>
            <a:p>
              <a:pPr algn="ctr"/>
              <a:r>
                <a:rPr lang="es-CL" sz="1500" b="1">
                  <a:solidFill>
                    <a:srgbClr val="000000"/>
                  </a:solidFill>
                </a:rPr>
                <a:t>Calidad del</a:t>
              </a:r>
            </a:p>
            <a:p>
              <a:pPr algn="ctr"/>
              <a:r>
                <a:rPr lang="es-CL" sz="1500" b="1">
                  <a:solidFill>
                    <a:srgbClr val="000000"/>
                  </a:solidFill>
                </a:rPr>
                <a:t>Sector Público</a:t>
              </a:r>
              <a:endParaRPr lang="es-CL" sz="2400"/>
            </a:p>
          </p:txBody>
        </p:sp>
        <p:sp>
          <p:nvSpPr>
            <p:cNvPr id="4109" name="Line 15"/>
            <p:cNvSpPr>
              <a:spLocks noChangeShapeType="1"/>
            </p:cNvSpPr>
            <p:nvPr/>
          </p:nvSpPr>
          <p:spPr bwMode="auto">
            <a:xfrm>
              <a:off x="1791" y="1207"/>
              <a:ext cx="161" cy="3"/>
            </a:xfrm>
            <a:prstGeom prst="line">
              <a:avLst/>
            </a:prstGeom>
            <a:noFill/>
            <a:ln w="9525">
              <a:solidFill>
                <a:srgbClr val="000000"/>
              </a:solidFill>
              <a:round/>
              <a:headEnd/>
              <a:tailEnd type="triangle" w="med" len="med"/>
            </a:ln>
          </p:spPr>
          <p:txBody>
            <a:bodyPr/>
            <a:lstStyle/>
            <a:p>
              <a:endParaRPr lang="es-CL"/>
            </a:p>
          </p:txBody>
        </p:sp>
        <p:sp>
          <p:nvSpPr>
            <p:cNvPr id="4110" name="Line 16"/>
            <p:cNvSpPr>
              <a:spLocks noChangeShapeType="1"/>
            </p:cNvSpPr>
            <p:nvPr/>
          </p:nvSpPr>
          <p:spPr bwMode="auto">
            <a:xfrm>
              <a:off x="1655" y="2251"/>
              <a:ext cx="182" cy="0"/>
            </a:xfrm>
            <a:prstGeom prst="line">
              <a:avLst/>
            </a:prstGeom>
            <a:noFill/>
            <a:ln w="9525">
              <a:solidFill>
                <a:srgbClr val="000000"/>
              </a:solidFill>
              <a:round/>
              <a:headEnd/>
              <a:tailEnd/>
            </a:ln>
          </p:spPr>
          <p:txBody>
            <a:bodyPr/>
            <a:lstStyle/>
            <a:p>
              <a:endParaRPr lang="es-CL"/>
            </a:p>
          </p:txBody>
        </p:sp>
        <p:sp>
          <p:nvSpPr>
            <p:cNvPr id="4111" name="Line 17"/>
            <p:cNvSpPr>
              <a:spLocks noChangeShapeType="1"/>
            </p:cNvSpPr>
            <p:nvPr/>
          </p:nvSpPr>
          <p:spPr bwMode="auto">
            <a:xfrm>
              <a:off x="1837" y="1888"/>
              <a:ext cx="0" cy="360"/>
            </a:xfrm>
            <a:prstGeom prst="line">
              <a:avLst/>
            </a:prstGeom>
            <a:noFill/>
            <a:ln w="9525">
              <a:solidFill>
                <a:srgbClr val="000000"/>
              </a:solidFill>
              <a:round/>
              <a:headEnd/>
              <a:tailEnd/>
            </a:ln>
          </p:spPr>
          <p:txBody>
            <a:bodyPr/>
            <a:lstStyle/>
            <a:p>
              <a:endParaRPr lang="es-CL"/>
            </a:p>
          </p:txBody>
        </p:sp>
        <p:sp>
          <p:nvSpPr>
            <p:cNvPr id="4112" name="Line 18"/>
            <p:cNvSpPr>
              <a:spLocks noChangeShapeType="1"/>
            </p:cNvSpPr>
            <p:nvPr/>
          </p:nvSpPr>
          <p:spPr bwMode="auto">
            <a:xfrm flipH="1" flipV="1">
              <a:off x="1701" y="1888"/>
              <a:ext cx="136" cy="0"/>
            </a:xfrm>
            <a:prstGeom prst="line">
              <a:avLst/>
            </a:prstGeom>
            <a:noFill/>
            <a:ln w="9525">
              <a:solidFill>
                <a:srgbClr val="000000"/>
              </a:solidFill>
              <a:round/>
              <a:headEnd/>
              <a:tailEnd/>
            </a:ln>
          </p:spPr>
          <p:txBody>
            <a:bodyPr/>
            <a:lstStyle/>
            <a:p>
              <a:endParaRPr lang="es-CL"/>
            </a:p>
          </p:txBody>
        </p:sp>
        <p:sp>
          <p:nvSpPr>
            <p:cNvPr id="4113" name="Line 19"/>
            <p:cNvSpPr>
              <a:spLocks noChangeShapeType="1"/>
            </p:cNvSpPr>
            <p:nvPr/>
          </p:nvSpPr>
          <p:spPr bwMode="auto">
            <a:xfrm>
              <a:off x="1837" y="2024"/>
              <a:ext cx="363" cy="0"/>
            </a:xfrm>
            <a:prstGeom prst="line">
              <a:avLst/>
            </a:prstGeom>
            <a:noFill/>
            <a:ln w="9525">
              <a:solidFill>
                <a:srgbClr val="000000"/>
              </a:solidFill>
              <a:round/>
              <a:headEnd/>
              <a:tailEnd type="triangle" w="med" len="med"/>
            </a:ln>
          </p:spPr>
          <p:txBody>
            <a:bodyPr/>
            <a:lstStyle/>
            <a:p>
              <a:endParaRPr lang="es-CL"/>
            </a:p>
          </p:txBody>
        </p:sp>
        <p:sp>
          <p:nvSpPr>
            <p:cNvPr id="4114" name="Text Box 20"/>
            <p:cNvSpPr txBox="1">
              <a:spLocks noChangeArrowheads="1"/>
            </p:cNvSpPr>
            <p:nvPr/>
          </p:nvSpPr>
          <p:spPr bwMode="auto">
            <a:xfrm>
              <a:off x="654" y="572"/>
              <a:ext cx="1028" cy="158"/>
            </a:xfrm>
            <a:prstGeom prst="rect">
              <a:avLst/>
            </a:prstGeom>
            <a:solidFill>
              <a:srgbClr val="FFFF99"/>
            </a:solidFill>
            <a:ln w="9525">
              <a:solidFill>
                <a:srgbClr val="000000"/>
              </a:solidFill>
              <a:miter lim="800000"/>
              <a:headEnd/>
              <a:tailEnd/>
            </a:ln>
          </p:spPr>
          <p:txBody>
            <a:bodyPr lIns="55778" tIns="27889" rIns="55778" bIns="27889">
              <a:spAutoFit/>
            </a:bodyPr>
            <a:lstStyle/>
            <a:p>
              <a:pPr algn="ctr"/>
              <a:r>
                <a:rPr lang="es-CL" sz="1200" b="1">
                  <a:solidFill>
                    <a:srgbClr val="000000"/>
                  </a:solidFill>
                </a:rPr>
                <a:t>Corrupción</a:t>
              </a:r>
              <a:endParaRPr lang="es-CL" sz="2800" b="1"/>
            </a:p>
          </p:txBody>
        </p:sp>
        <p:sp>
          <p:nvSpPr>
            <p:cNvPr id="4115" name="Text Box 21"/>
            <p:cNvSpPr txBox="1">
              <a:spLocks noChangeArrowheads="1"/>
            </p:cNvSpPr>
            <p:nvPr/>
          </p:nvSpPr>
          <p:spPr bwMode="auto">
            <a:xfrm>
              <a:off x="817" y="889"/>
              <a:ext cx="865" cy="157"/>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Burocracia</a:t>
              </a:r>
            </a:p>
          </p:txBody>
        </p:sp>
        <p:sp>
          <p:nvSpPr>
            <p:cNvPr id="4116" name="Text Box 22"/>
            <p:cNvSpPr txBox="1">
              <a:spLocks noChangeArrowheads="1"/>
            </p:cNvSpPr>
            <p:nvPr/>
          </p:nvSpPr>
          <p:spPr bwMode="auto">
            <a:xfrm>
              <a:off x="748" y="1162"/>
              <a:ext cx="934" cy="157"/>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Calidad Justicia</a:t>
              </a:r>
            </a:p>
          </p:txBody>
        </p:sp>
        <p:sp>
          <p:nvSpPr>
            <p:cNvPr id="4117" name="Text Box 23"/>
            <p:cNvSpPr txBox="1">
              <a:spLocks noChangeArrowheads="1"/>
            </p:cNvSpPr>
            <p:nvPr/>
          </p:nvSpPr>
          <p:spPr bwMode="auto">
            <a:xfrm>
              <a:off x="657" y="1475"/>
              <a:ext cx="1025" cy="157"/>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Economía Informal</a:t>
              </a:r>
            </a:p>
          </p:txBody>
        </p:sp>
        <p:sp>
          <p:nvSpPr>
            <p:cNvPr id="4118" name="Text Box 24"/>
            <p:cNvSpPr txBox="1">
              <a:spLocks noChangeArrowheads="1"/>
            </p:cNvSpPr>
            <p:nvPr/>
          </p:nvSpPr>
          <p:spPr bwMode="auto">
            <a:xfrm>
              <a:off x="793" y="1758"/>
              <a:ext cx="889" cy="272"/>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Cobertura Educ. Secundaria</a:t>
              </a:r>
            </a:p>
          </p:txBody>
        </p:sp>
        <p:sp>
          <p:nvSpPr>
            <p:cNvPr id="4119" name="Text Box 25"/>
            <p:cNvSpPr txBox="1">
              <a:spLocks noChangeArrowheads="1"/>
            </p:cNvSpPr>
            <p:nvPr/>
          </p:nvSpPr>
          <p:spPr bwMode="auto">
            <a:xfrm>
              <a:off x="703" y="2160"/>
              <a:ext cx="978" cy="156"/>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Test PISSA 2000</a:t>
              </a:r>
            </a:p>
          </p:txBody>
        </p:sp>
        <p:sp>
          <p:nvSpPr>
            <p:cNvPr id="4120" name="Text Box 26"/>
            <p:cNvSpPr txBox="1">
              <a:spLocks noChangeArrowheads="1"/>
            </p:cNvSpPr>
            <p:nvPr/>
          </p:nvSpPr>
          <p:spPr bwMode="auto">
            <a:xfrm>
              <a:off x="839" y="2387"/>
              <a:ext cx="831" cy="272"/>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Esperanza de Vida</a:t>
              </a:r>
            </a:p>
          </p:txBody>
        </p:sp>
        <p:sp>
          <p:nvSpPr>
            <p:cNvPr id="4121" name="Text Box 27"/>
            <p:cNvSpPr txBox="1">
              <a:spLocks noChangeArrowheads="1"/>
            </p:cNvSpPr>
            <p:nvPr/>
          </p:nvSpPr>
          <p:spPr bwMode="auto">
            <a:xfrm>
              <a:off x="612" y="2704"/>
              <a:ext cx="1070" cy="157"/>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Mortalidad Infantil</a:t>
              </a:r>
            </a:p>
          </p:txBody>
        </p:sp>
        <p:sp>
          <p:nvSpPr>
            <p:cNvPr id="4122" name="Text Box 28"/>
            <p:cNvSpPr txBox="1">
              <a:spLocks noChangeArrowheads="1"/>
            </p:cNvSpPr>
            <p:nvPr/>
          </p:nvSpPr>
          <p:spPr bwMode="auto">
            <a:xfrm>
              <a:off x="748" y="2976"/>
              <a:ext cx="934" cy="272"/>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Calidad Comunicaciones</a:t>
              </a:r>
            </a:p>
          </p:txBody>
        </p:sp>
        <p:sp>
          <p:nvSpPr>
            <p:cNvPr id="4123" name="Text Box 29"/>
            <p:cNvSpPr txBox="1">
              <a:spLocks noChangeArrowheads="1"/>
            </p:cNvSpPr>
            <p:nvPr/>
          </p:nvSpPr>
          <p:spPr bwMode="auto">
            <a:xfrm>
              <a:off x="766" y="3291"/>
              <a:ext cx="916" cy="272"/>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Infraestructura Vial</a:t>
              </a:r>
            </a:p>
          </p:txBody>
        </p:sp>
        <p:sp>
          <p:nvSpPr>
            <p:cNvPr id="4124" name="Line 30"/>
            <p:cNvSpPr>
              <a:spLocks noChangeShapeType="1"/>
            </p:cNvSpPr>
            <p:nvPr/>
          </p:nvSpPr>
          <p:spPr bwMode="auto">
            <a:xfrm>
              <a:off x="1687" y="663"/>
              <a:ext cx="104" cy="0"/>
            </a:xfrm>
            <a:prstGeom prst="line">
              <a:avLst/>
            </a:prstGeom>
            <a:noFill/>
            <a:ln w="9525">
              <a:solidFill>
                <a:srgbClr val="000000"/>
              </a:solidFill>
              <a:round/>
              <a:headEnd/>
              <a:tailEnd/>
            </a:ln>
          </p:spPr>
          <p:txBody>
            <a:bodyPr/>
            <a:lstStyle/>
            <a:p>
              <a:endParaRPr lang="es-CL"/>
            </a:p>
          </p:txBody>
        </p:sp>
        <p:sp>
          <p:nvSpPr>
            <p:cNvPr id="4125" name="Line 31"/>
            <p:cNvSpPr>
              <a:spLocks noChangeShapeType="1"/>
            </p:cNvSpPr>
            <p:nvPr/>
          </p:nvSpPr>
          <p:spPr bwMode="auto">
            <a:xfrm flipH="1" flipV="1">
              <a:off x="1701" y="1570"/>
              <a:ext cx="90" cy="0"/>
            </a:xfrm>
            <a:prstGeom prst="line">
              <a:avLst/>
            </a:prstGeom>
            <a:noFill/>
            <a:ln w="9525">
              <a:solidFill>
                <a:srgbClr val="000000"/>
              </a:solidFill>
              <a:round/>
              <a:headEnd/>
              <a:tailEnd/>
            </a:ln>
          </p:spPr>
          <p:txBody>
            <a:bodyPr/>
            <a:lstStyle/>
            <a:p>
              <a:endParaRPr lang="es-CL"/>
            </a:p>
          </p:txBody>
        </p:sp>
        <p:sp>
          <p:nvSpPr>
            <p:cNvPr id="4126" name="Line 32"/>
            <p:cNvSpPr>
              <a:spLocks noChangeShapeType="1"/>
            </p:cNvSpPr>
            <p:nvPr/>
          </p:nvSpPr>
          <p:spPr bwMode="auto">
            <a:xfrm>
              <a:off x="1687" y="1249"/>
              <a:ext cx="104" cy="4"/>
            </a:xfrm>
            <a:prstGeom prst="line">
              <a:avLst/>
            </a:prstGeom>
            <a:noFill/>
            <a:ln w="9525">
              <a:solidFill>
                <a:srgbClr val="000000"/>
              </a:solidFill>
              <a:round/>
              <a:headEnd/>
              <a:tailEnd/>
            </a:ln>
          </p:spPr>
          <p:txBody>
            <a:bodyPr/>
            <a:lstStyle/>
            <a:p>
              <a:endParaRPr lang="es-CL"/>
            </a:p>
          </p:txBody>
        </p:sp>
        <p:sp>
          <p:nvSpPr>
            <p:cNvPr id="4127" name="Line 33"/>
            <p:cNvSpPr>
              <a:spLocks noChangeShapeType="1"/>
            </p:cNvSpPr>
            <p:nvPr/>
          </p:nvSpPr>
          <p:spPr bwMode="auto">
            <a:xfrm>
              <a:off x="1694" y="2478"/>
              <a:ext cx="124" cy="0"/>
            </a:xfrm>
            <a:prstGeom prst="line">
              <a:avLst/>
            </a:prstGeom>
            <a:noFill/>
            <a:ln w="9525">
              <a:solidFill>
                <a:srgbClr val="000000"/>
              </a:solidFill>
              <a:round/>
              <a:headEnd/>
              <a:tailEnd/>
            </a:ln>
          </p:spPr>
          <p:txBody>
            <a:bodyPr/>
            <a:lstStyle/>
            <a:p>
              <a:endParaRPr lang="es-CL"/>
            </a:p>
          </p:txBody>
        </p:sp>
        <p:sp>
          <p:nvSpPr>
            <p:cNvPr id="4128" name="Line 34"/>
            <p:cNvSpPr>
              <a:spLocks noChangeShapeType="1"/>
            </p:cNvSpPr>
            <p:nvPr/>
          </p:nvSpPr>
          <p:spPr bwMode="auto">
            <a:xfrm>
              <a:off x="1818" y="2478"/>
              <a:ext cx="0" cy="271"/>
            </a:xfrm>
            <a:prstGeom prst="line">
              <a:avLst/>
            </a:prstGeom>
            <a:noFill/>
            <a:ln w="9525">
              <a:solidFill>
                <a:srgbClr val="000000"/>
              </a:solidFill>
              <a:round/>
              <a:headEnd/>
              <a:tailEnd/>
            </a:ln>
          </p:spPr>
          <p:txBody>
            <a:bodyPr/>
            <a:lstStyle/>
            <a:p>
              <a:endParaRPr lang="es-CL"/>
            </a:p>
          </p:txBody>
        </p:sp>
        <p:sp>
          <p:nvSpPr>
            <p:cNvPr id="4129" name="Line 35"/>
            <p:cNvSpPr>
              <a:spLocks noChangeShapeType="1"/>
            </p:cNvSpPr>
            <p:nvPr/>
          </p:nvSpPr>
          <p:spPr bwMode="auto">
            <a:xfrm flipH="1">
              <a:off x="1701" y="2749"/>
              <a:ext cx="117" cy="1"/>
            </a:xfrm>
            <a:prstGeom prst="line">
              <a:avLst/>
            </a:prstGeom>
            <a:noFill/>
            <a:ln w="9525">
              <a:solidFill>
                <a:srgbClr val="000000"/>
              </a:solidFill>
              <a:round/>
              <a:headEnd/>
              <a:tailEnd/>
            </a:ln>
          </p:spPr>
          <p:txBody>
            <a:bodyPr/>
            <a:lstStyle/>
            <a:p>
              <a:endParaRPr lang="es-CL"/>
            </a:p>
          </p:txBody>
        </p:sp>
        <p:sp>
          <p:nvSpPr>
            <p:cNvPr id="4130" name="Line 36"/>
            <p:cNvSpPr>
              <a:spLocks noChangeShapeType="1"/>
            </p:cNvSpPr>
            <p:nvPr/>
          </p:nvSpPr>
          <p:spPr bwMode="auto">
            <a:xfrm>
              <a:off x="1837" y="2614"/>
              <a:ext cx="618" cy="0"/>
            </a:xfrm>
            <a:prstGeom prst="line">
              <a:avLst/>
            </a:prstGeom>
            <a:noFill/>
            <a:ln w="9525">
              <a:solidFill>
                <a:srgbClr val="000000"/>
              </a:solidFill>
              <a:round/>
              <a:headEnd/>
              <a:tailEnd type="triangle" w="med" len="med"/>
            </a:ln>
          </p:spPr>
          <p:txBody>
            <a:bodyPr/>
            <a:lstStyle/>
            <a:p>
              <a:endParaRPr lang="es-CL"/>
            </a:p>
          </p:txBody>
        </p:sp>
        <p:sp>
          <p:nvSpPr>
            <p:cNvPr id="4131" name="Line 37"/>
            <p:cNvSpPr>
              <a:spLocks noChangeShapeType="1"/>
            </p:cNvSpPr>
            <p:nvPr/>
          </p:nvSpPr>
          <p:spPr bwMode="auto">
            <a:xfrm flipH="1">
              <a:off x="1837" y="3067"/>
              <a:ext cx="0" cy="363"/>
            </a:xfrm>
            <a:prstGeom prst="line">
              <a:avLst/>
            </a:prstGeom>
            <a:noFill/>
            <a:ln w="9525">
              <a:solidFill>
                <a:srgbClr val="000000"/>
              </a:solidFill>
              <a:round/>
              <a:headEnd/>
              <a:tailEnd/>
            </a:ln>
          </p:spPr>
          <p:txBody>
            <a:bodyPr/>
            <a:lstStyle/>
            <a:p>
              <a:endParaRPr lang="es-CL"/>
            </a:p>
          </p:txBody>
        </p:sp>
        <p:sp>
          <p:nvSpPr>
            <p:cNvPr id="4132" name="Line 38"/>
            <p:cNvSpPr>
              <a:spLocks noChangeShapeType="1"/>
            </p:cNvSpPr>
            <p:nvPr/>
          </p:nvSpPr>
          <p:spPr bwMode="auto">
            <a:xfrm flipV="1">
              <a:off x="2880" y="1204"/>
              <a:ext cx="202" cy="3"/>
            </a:xfrm>
            <a:prstGeom prst="line">
              <a:avLst/>
            </a:prstGeom>
            <a:noFill/>
            <a:ln w="9525">
              <a:solidFill>
                <a:srgbClr val="000000"/>
              </a:solidFill>
              <a:round/>
              <a:headEnd/>
              <a:tailEnd/>
            </a:ln>
          </p:spPr>
          <p:txBody>
            <a:bodyPr/>
            <a:lstStyle/>
            <a:p>
              <a:endParaRPr lang="es-CL"/>
            </a:p>
          </p:txBody>
        </p:sp>
        <p:sp>
          <p:nvSpPr>
            <p:cNvPr id="4133" name="Line 39"/>
            <p:cNvSpPr>
              <a:spLocks noChangeShapeType="1"/>
            </p:cNvSpPr>
            <p:nvPr/>
          </p:nvSpPr>
          <p:spPr bwMode="auto">
            <a:xfrm>
              <a:off x="3082" y="1204"/>
              <a:ext cx="0" cy="2254"/>
            </a:xfrm>
            <a:prstGeom prst="line">
              <a:avLst/>
            </a:prstGeom>
            <a:noFill/>
            <a:ln w="9525">
              <a:solidFill>
                <a:srgbClr val="000000"/>
              </a:solidFill>
              <a:round/>
              <a:headEnd/>
              <a:tailEnd type="triangle" w="med" len="med"/>
            </a:ln>
          </p:spPr>
          <p:txBody>
            <a:bodyPr/>
            <a:lstStyle/>
            <a:p>
              <a:endParaRPr lang="es-CL"/>
            </a:p>
          </p:txBody>
        </p:sp>
        <p:sp>
          <p:nvSpPr>
            <p:cNvPr id="4134" name="Line 40"/>
            <p:cNvSpPr>
              <a:spLocks noChangeShapeType="1"/>
            </p:cNvSpPr>
            <p:nvPr/>
          </p:nvSpPr>
          <p:spPr bwMode="auto">
            <a:xfrm flipV="1">
              <a:off x="3082" y="1024"/>
              <a:ext cx="0" cy="180"/>
            </a:xfrm>
            <a:prstGeom prst="line">
              <a:avLst/>
            </a:prstGeom>
            <a:noFill/>
            <a:ln w="9525">
              <a:solidFill>
                <a:srgbClr val="000000"/>
              </a:solidFill>
              <a:round/>
              <a:headEnd/>
              <a:tailEnd/>
            </a:ln>
          </p:spPr>
          <p:txBody>
            <a:bodyPr/>
            <a:lstStyle/>
            <a:p>
              <a:endParaRPr lang="es-CL"/>
            </a:p>
          </p:txBody>
        </p:sp>
        <p:sp>
          <p:nvSpPr>
            <p:cNvPr id="4135" name="Line 41"/>
            <p:cNvSpPr>
              <a:spLocks noChangeShapeType="1"/>
            </p:cNvSpPr>
            <p:nvPr/>
          </p:nvSpPr>
          <p:spPr bwMode="auto">
            <a:xfrm>
              <a:off x="3082" y="1024"/>
              <a:ext cx="206" cy="2"/>
            </a:xfrm>
            <a:prstGeom prst="line">
              <a:avLst/>
            </a:prstGeom>
            <a:noFill/>
            <a:ln w="9525">
              <a:solidFill>
                <a:srgbClr val="000000"/>
              </a:solidFill>
              <a:round/>
              <a:headEnd/>
              <a:tailEnd/>
            </a:ln>
          </p:spPr>
          <p:txBody>
            <a:bodyPr/>
            <a:lstStyle/>
            <a:p>
              <a:endParaRPr lang="es-CL"/>
            </a:p>
          </p:txBody>
        </p:sp>
        <p:sp>
          <p:nvSpPr>
            <p:cNvPr id="4136" name="Line 42"/>
            <p:cNvSpPr>
              <a:spLocks noChangeShapeType="1"/>
            </p:cNvSpPr>
            <p:nvPr/>
          </p:nvSpPr>
          <p:spPr bwMode="auto">
            <a:xfrm flipH="1" flipV="1">
              <a:off x="3107" y="1706"/>
              <a:ext cx="181" cy="0"/>
            </a:xfrm>
            <a:prstGeom prst="line">
              <a:avLst/>
            </a:prstGeom>
            <a:noFill/>
            <a:ln w="9525">
              <a:solidFill>
                <a:srgbClr val="000000"/>
              </a:solidFill>
              <a:round/>
              <a:headEnd/>
              <a:tailEnd/>
            </a:ln>
          </p:spPr>
          <p:txBody>
            <a:bodyPr/>
            <a:lstStyle/>
            <a:p>
              <a:endParaRPr lang="es-CL"/>
            </a:p>
          </p:txBody>
        </p:sp>
        <p:sp>
          <p:nvSpPr>
            <p:cNvPr id="4137" name="Line 43"/>
            <p:cNvSpPr>
              <a:spLocks noChangeShapeType="1"/>
            </p:cNvSpPr>
            <p:nvPr/>
          </p:nvSpPr>
          <p:spPr bwMode="auto">
            <a:xfrm>
              <a:off x="2880" y="2024"/>
              <a:ext cx="181" cy="0"/>
            </a:xfrm>
            <a:prstGeom prst="line">
              <a:avLst/>
            </a:prstGeom>
            <a:noFill/>
            <a:ln w="9525">
              <a:solidFill>
                <a:srgbClr val="000000"/>
              </a:solidFill>
              <a:round/>
              <a:headEnd/>
              <a:tailEnd/>
            </a:ln>
          </p:spPr>
          <p:txBody>
            <a:bodyPr/>
            <a:lstStyle/>
            <a:p>
              <a:endParaRPr lang="es-CL"/>
            </a:p>
          </p:txBody>
        </p:sp>
        <p:sp>
          <p:nvSpPr>
            <p:cNvPr id="4138" name="Line 44"/>
            <p:cNvSpPr>
              <a:spLocks noChangeShapeType="1"/>
            </p:cNvSpPr>
            <p:nvPr/>
          </p:nvSpPr>
          <p:spPr bwMode="auto">
            <a:xfrm>
              <a:off x="2880" y="2614"/>
              <a:ext cx="200" cy="0"/>
            </a:xfrm>
            <a:prstGeom prst="line">
              <a:avLst/>
            </a:prstGeom>
            <a:noFill/>
            <a:ln w="9525">
              <a:solidFill>
                <a:srgbClr val="000000"/>
              </a:solidFill>
              <a:round/>
              <a:headEnd/>
              <a:tailEnd/>
            </a:ln>
          </p:spPr>
          <p:txBody>
            <a:bodyPr/>
            <a:lstStyle/>
            <a:p>
              <a:endParaRPr lang="es-CL"/>
            </a:p>
          </p:txBody>
        </p:sp>
        <p:sp>
          <p:nvSpPr>
            <p:cNvPr id="4139" name="Line 45"/>
            <p:cNvSpPr>
              <a:spLocks noChangeShapeType="1"/>
            </p:cNvSpPr>
            <p:nvPr/>
          </p:nvSpPr>
          <p:spPr bwMode="auto">
            <a:xfrm flipH="1" flipV="1">
              <a:off x="3061" y="2795"/>
              <a:ext cx="227" cy="0"/>
            </a:xfrm>
            <a:prstGeom prst="line">
              <a:avLst/>
            </a:prstGeom>
            <a:noFill/>
            <a:ln w="9525">
              <a:solidFill>
                <a:srgbClr val="000000"/>
              </a:solidFill>
              <a:round/>
              <a:headEnd/>
              <a:tailEnd/>
            </a:ln>
          </p:spPr>
          <p:txBody>
            <a:bodyPr/>
            <a:lstStyle/>
            <a:p>
              <a:endParaRPr lang="es-CL"/>
            </a:p>
          </p:txBody>
        </p:sp>
        <p:sp>
          <p:nvSpPr>
            <p:cNvPr id="4140" name="Line 46"/>
            <p:cNvSpPr>
              <a:spLocks noChangeShapeType="1"/>
            </p:cNvSpPr>
            <p:nvPr/>
          </p:nvSpPr>
          <p:spPr bwMode="auto">
            <a:xfrm>
              <a:off x="2880" y="3203"/>
              <a:ext cx="181" cy="0"/>
            </a:xfrm>
            <a:prstGeom prst="line">
              <a:avLst/>
            </a:prstGeom>
            <a:noFill/>
            <a:ln w="9525">
              <a:solidFill>
                <a:srgbClr val="000000"/>
              </a:solidFill>
              <a:round/>
              <a:headEnd/>
              <a:tailEnd/>
            </a:ln>
          </p:spPr>
          <p:txBody>
            <a:bodyPr/>
            <a:lstStyle/>
            <a:p>
              <a:endParaRPr lang="es-CL"/>
            </a:p>
          </p:txBody>
        </p:sp>
        <p:sp>
          <p:nvSpPr>
            <p:cNvPr id="4141" name="Line 47"/>
            <p:cNvSpPr>
              <a:spLocks noChangeShapeType="1"/>
            </p:cNvSpPr>
            <p:nvPr/>
          </p:nvSpPr>
          <p:spPr bwMode="auto">
            <a:xfrm flipH="1" flipV="1">
              <a:off x="4105" y="1026"/>
              <a:ext cx="451" cy="2"/>
            </a:xfrm>
            <a:prstGeom prst="line">
              <a:avLst/>
            </a:prstGeom>
            <a:noFill/>
            <a:ln w="9525">
              <a:solidFill>
                <a:srgbClr val="000000"/>
              </a:solidFill>
              <a:round/>
              <a:headEnd/>
              <a:tailEnd type="triangle" w="med" len="med"/>
            </a:ln>
          </p:spPr>
          <p:txBody>
            <a:bodyPr/>
            <a:lstStyle/>
            <a:p>
              <a:endParaRPr lang="es-CL"/>
            </a:p>
          </p:txBody>
        </p:sp>
        <p:sp>
          <p:nvSpPr>
            <p:cNvPr id="4142" name="Line 48"/>
            <p:cNvSpPr>
              <a:spLocks noChangeShapeType="1"/>
            </p:cNvSpPr>
            <p:nvPr/>
          </p:nvSpPr>
          <p:spPr bwMode="auto">
            <a:xfrm flipH="1">
              <a:off x="4056" y="1706"/>
              <a:ext cx="273" cy="0"/>
            </a:xfrm>
            <a:prstGeom prst="line">
              <a:avLst/>
            </a:prstGeom>
            <a:noFill/>
            <a:ln w="9525">
              <a:solidFill>
                <a:srgbClr val="000000"/>
              </a:solidFill>
              <a:round/>
              <a:headEnd/>
              <a:tailEnd type="triangle" w="med" len="med"/>
            </a:ln>
          </p:spPr>
          <p:txBody>
            <a:bodyPr/>
            <a:lstStyle/>
            <a:p>
              <a:endParaRPr lang="es-CL"/>
            </a:p>
          </p:txBody>
        </p:sp>
        <p:sp>
          <p:nvSpPr>
            <p:cNvPr id="4143" name="Text Box 49"/>
            <p:cNvSpPr txBox="1">
              <a:spLocks noChangeArrowheads="1"/>
            </p:cNvSpPr>
            <p:nvPr/>
          </p:nvSpPr>
          <p:spPr bwMode="auto">
            <a:xfrm>
              <a:off x="4465" y="799"/>
              <a:ext cx="1004" cy="387"/>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Participación en el ingreso del 40% mas pobre</a:t>
              </a:r>
            </a:p>
          </p:txBody>
        </p:sp>
        <p:sp>
          <p:nvSpPr>
            <p:cNvPr id="4144" name="Text Box 50"/>
            <p:cNvSpPr txBox="1">
              <a:spLocks noChangeArrowheads="1"/>
            </p:cNvSpPr>
            <p:nvPr/>
          </p:nvSpPr>
          <p:spPr bwMode="auto">
            <a:xfrm>
              <a:off x="4465" y="1480"/>
              <a:ext cx="832" cy="272"/>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Variabilidad del PIB</a:t>
              </a:r>
            </a:p>
          </p:txBody>
        </p:sp>
        <p:sp>
          <p:nvSpPr>
            <p:cNvPr id="4145" name="Text Box 51"/>
            <p:cNvSpPr txBox="1">
              <a:spLocks noChangeArrowheads="1"/>
            </p:cNvSpPr>
            <p:nvPr/>
          </p:nvSpPr>
          <p:spPr bwMode="auto">
            <a:xfrm>
              <a:off x="4465" y="1933"/>
              <a:ext cx="590" cy="157"/>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Inflación</a:t>
              </a:r>
            </a:p>
          </p:txBody>
        </p:sp>
        <p:sp>
          <p:nvSpPr>
            <p:cNvPr id="4146" name="Text Box 52"/>
            <p:cNvSpPr txBox="1">
              <a:spLocks noChangeArrowheads="1"/>
            </p:cNvSpPr>
            <p:nvPr/>
          </p:nvSpPr>
          <p:spPr bwMode="auto">
            <a:xfrm>
              <a:off x="4465" y="2379"/>
              <a:ext cx="707" cy="271"/>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PIB per capita</a:t>
              </a:r>
            </a:p>
          </p:txBody>
        </p:sp>
        <p:sp>
          <p:nvSpPr>
            <p:cNvPr id="4147" name="Text Box 53"/>
            <p:cNvSpPr txBox="1">
              <a:spLocks noChangeArrowheads="1"/>
            </p:cNvSpPr>
            <p:nvPr/>
          </p:nvSpPr>
          <p:spPr bwMode="auto">
            <a:xfrm>
              <a:off x="4465" y="2783"/>
              <a:ext cx="800" cy="272"/>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Crecimiento PIB</a:t>
              </a:r>
            </a:p>
          </p:txBody>
        </p:sp>
        <p:sp>
          <p:nvSpPr>
            <p:cNvPr id="4148" name="Text Box 54"/>
            <p:cNvSpPr txBox="1">
              <a:spLocks noChangeArrowheads="1"/>
            </p:cNvSpPr>
            <p:nvPr/>
          </p:nvSpPr>
          <p:spPr bwMode="auto">
            <a:xfrm>
              <a:off x="4465" y="3189"/>
              <a:ext cx="680" cy="157"/>
            </a:xfrm>
            <a:prstGeom prst="rect">
              <a:avLst/>
            </a:prstGeom>
            <a:solidFill>
              <a:srgbClr val="FFFF99"/>
            </a:solidFill>
            <a:ln w="9525" algn="ctr">
              <a:solidFill>
                <a:srgbClr val="000000"/>
              </a:solidFill>
              <a:miter lim="800000"/>
              <a:headEnd/>
              <a:tailEnd/>
            </a:ln>
          </p:spPr>
          <p:txBody>
            <a:bodyPr lIns="55778" tIns="27889" rIns="55778" bIns="27889">
              <a:spAutoFit/>
            </a:bodyPr>
            <a:lstStyle/>
            <a:p>
              <a:pPr algn="ctr"/>
              <a:r>
                <a:rPr lang="es-CL" sz="1200" b="1">
                  <a:solidFill>
                    <a:srgbClr val="000000"/>
                  </a:solidFill>
                </a:rPr>
                <a:t>Desempleo</a:t>
              </a:r>
            </a:p>
          </p:txBody>
        </p:sp>
        <p:sp>
          <p:nvSpPr>
            <p:cNvPr id="4149" name="Line 55"/>
            <p:cNvSpPr>
              <a:spLocks noChangeShapeType="1"/>
            </p:cNvSpPr>
            <p:nvPr/>
          </p:nvSpPr>
          <p:spPr bwMode="auto">
            <a:xfrm>
              <a:off x="4329" y="2523"/>
              <a:ext cx="0" cy="726"/>
            </a:xfrm>
            <a:prstGeom prst="line">
              <a:avLst/>
            </a:prstGeom>
            <a:noFill/>
            <a:ln w="9525">
              <a:solidFill>
                <a:srgbClr val="000000"/>
              </a:solidFill>
              <a:round/>
              <a:headEnd/>
              <a:tailEnd/>
            </a:ln>
          </p:spPr>
          <p:txBody>
            <a:bodyPr/>
            <a:lstStyle/>
            <a:p>
              <a:endParaRPr lang="es-CL"/>
            </a:p>
          </p:txBody>
        </p:sp>
        <p:sp>
          <p:nvSpPr>
            <p:cNvPr id="4150" name="Line 56"/>
            <p:cNvSpPr>
              <a:spLocks noChangeShapeType="1"/>
            </p:cNvSpPr>
            <p:nvPr/>
          </p:nvSpPr>
          <p:spPr bwMode="auto">
            <a:xfrm>
              <a:off x="4329" y="1616"/>
              <a:ext cx="0" cy="363"/>
            </a:xfrm>
            <a:prstGeom prst="line">
              <a:avLst/>
            </a:prstGeom>
            <a:noFill/>
            <a:ln w="9525">
              <a:solidFill>
                <a:schemeClr val="tx1"/>
              </a:solidFill>
              <a:round/>
              <a:headEnd/>
              <a:tailEnd/>
            </a:ln>
          </p:spPr>
          <p:txBody>
            <a:bodyPr/>
            <a:lstStyle/>
            <a:p>
              <a:endParaRPr lang="es-CL"/>
            </a:p>
          </p:txBody>
        </p:sp>
        <p:sp>
          <p:nvSpPr>
            <p:cNvPr id="4151" name="Line 57"/>
            <p:cNvSpPr>
              <a:spLocks noChangeShapeType="1"/>
            </p:cNvSpPr>
            <p:nvPr/>
          </p:nvSpPr>
          <p:spPr bwMode="auto">
            <a:xfrm>
              <a:off x="4329" y="1616"/>
              <a:ext cx="136" cy="0"/>
            </a:xfrm>
            <a:prstGeom prst="line">
              <a:avLst/>
            </a:prstGeom>
            <a:noFill/>
            <a:ln w="9525">
              <a:solidFill>
                <a:schemeClr val="tx1"/>
              </a:solidFill>
              <a:round/>
              <a:headEnd/>
              <a:tailEnd/>
            </a:ln>
          </p:spPr>
          <p:txBody>
            <a:bodyPr/>
            <a:lstStyle/>
            <a:p>
              <a:endParaRPr lang="es-CL"/>
            </a:p>
          </p:txBody>
        </p:sp>
        <p:sp>
          <p:nvSpPr>
            <p:cNvPr id="4152" name="Line 58"/>
            <p:cNvSpPr>
              <a:spLocks noChangeShapeType="1"/>
            </p:cNvSpPr>
            <p:nvPr/>
          </p:nvSpPr>
          <p:spPr bwMode="auto">
            <a:xfrm>
              <a:off x="4329" y="1979"/>
              <a:ext cx="136" cy="0"/>
            </a:xfrm>
            <a:prstGeom prst="line">
              <a:avLst/>
            </a:prstGeom>
            <a:noFill/>
            <a:ln w="9525">
              <a:solidFill>
                <a:schemeClr val="tx1"/>
              </a:solidFill>
              <a:round/>
              <a:headEnd/>
              <a:tailEnd/>
            </a:ln>
          </p:spPr>
          <p:txBody>
            <a:bodyPr/>
            <a:lstStyle/>
            <a:p>
              <a:endParaRPr lang="es-CL"/>
            </a:p>
          </p:txBody>
        </p:sp>
        <p:sp>
          <p:nvSpPr>
            <p:cNvPr id="4153" name="Line 59"/>
            <p:cNvSpPr>
              <a:spLocks noChangeShapeType="1"/>
            </p:cNvSpPr>
            <p:nvPr/>
          </p:nvSpPr>
          <p:spPr bwMode="auto">
            <a:xfrm flipH="1" flipV="1">
              <a:off x="4059" y="2840"/>
              <a:ext cx="270" cy="0"/>
            </a:xfrm>
            <a:prstGeom prst="line">
              <a:avLst/>
            </a:prstGeom>
            <a:noFill/>
            <a:ln w="9525">
              <a:solidFill>
                <a:srgbClr val="000000"/>
              </a:solidFill>
              <a:round/>
              <a:headEnd/>
              <a:tailEnd type="triangle" w="med" len="med"/>
            </a:ln>
          </p:spPr>
          <p:txBody>
            <a:bodyPr/>
            <a:lstStyle/>
            <a:p>
              <a:endParaRPr lang="es-CL"/>
            </a:p>
          </p:txBody>
        </p:sp>
        <p:sp>
          <p:nvSpPr>
            <p:cNvPr id="4154" name="Line 60"/>
            <p:cNvSpPr>
              <a:spLocks noChangeShapeType="1"/>
            </p:cNvSpPr>
            <p:nvPr/>
          </p:nvSpPr>
          <p:spPr bwMode="auto">
            <a:xfrm>
              <a:off x="4329" y="2523"/>
              <a:ext cx="136" cy="0"/>
            </a:xfrm>
            <a:prstGeom prst="line">
              <a:avLst/>
            </a:prstGeom>
            <a:noFill/>
            <a:ln w="9525">
              <a:solidFill>
                <a:schemeClr val="tx1"/>
              </a:solidFill>
              <a:round/>
              <a:headEnd/>
              <a:tailEnd/>
            </a:ln>
          </p:spPr>
          <p:txBody>
            <a:bodyPr/>
            <a:lstStyle/>
            <a:p>
              <a:endParaRPr lang="es-CL"/>
            </a:p>
          </p:txBody>
        </p:sp>
        <p:sp>
          <p:nvSpPr>
            <p:cNvPr id="4155" name="Line 61"/>
            <p:cNvSpPr>
              <a:spLocks noChangeShapeType="1"/>
            </p:cNvSpPr>
            <p:nvPr/>
          </p:nvSpPr>
          <p:spPr bwMode="auto">
            <a:xfrm>
              <a:off x="4329" y="2931"/>
              <a:ext cx="136" cy="0"/>
            </a:xfrm>
            <a:prstGeom prst="line">
              <a:avLst/>
            </a:prstGeom>
            <a:noFill/>
            <a:ln w="9525">
              <a:solidFill>
                <a:schemeClr val="tx1"/>
              </a:solidFill>
              <a:round/>
              <a:headEnd/>
              <a:tailEnd/>
            </a:ln>
          </p:spPr>
          <p:txBody>
            <a:bodyPr/>
            <a:lstStyle/>
            <a:p>
              <a:endParaRPr lang="es-CL"/>
            </a:p>
          </p:txBody>
        </p:sp>
        <p:sp>
          <p:nvSpPr>
            <p:cNvPr id="4156" name="Line 62"/>
            <p:cNvSpPr>
              <a:spLocks noChangeShapeType="1"/>
            </p:cNvSpPr>
            <p:nvPr/>
          </p:nvSpPr>
          <p:spPr bwMode="auto">
            <a:xfrm>
              <a:off x="4329" y="3249"/>
              <a:ext cx="136" cy="0"/>
            </a:xfrm>
            <a:prstGeom prst="line">
              <a:avLst/>
            </a:prstGeom>
            <a:noFill/>
            <a:ln w="9525">
              <a:solidFill>
                <a:schemeClr val="tx1"/>
              </a:solidFill>
              <a:round/>
              <a:headEnd/>
              <a:tailEnd/>
            </a:ln>
          </p:spPr>
          <p:txBody>
            <a:bodyPr/>
            <a:lstStyle/>
            <a:p>
              <a:endParaRPr lang="es-CL"/>
            </a:p>
          </p:txBody>
        </p:sp>
        <p:sp>
          <p:nvSpPr>
            <p:cNvPr id="4157" name="Line 63"/>
            <p:cNvSpPr>
              <a:spLocks noChangeShapeType="1"/>
            </p:cNvSpPr>
            <p:nvPr/>
          </p:nvSpPr>
          <p:spPr bwMode="auto">
            <a:xfrm flipV="1">
              <a:off x="1791" y="663"/>
              <a:ext cx="0" cy="907"/>
            </a:xfrm>
            <a:prstGeom prst="line">
              <a:avLst/>
            </a:prstGeom>
            <a:noFill/>
            <a:ln w="9525">
              <a:solidFill>
                <a:schemeClr val="tx1"/>
              </a:solidFill>
              <a:round/>
              <a:headEnd/>
              <a:tailEnd/>
            </a:ln>
          </p:spPr>
          <p:txBody>
            <a:bodyPr/>
            <a:lstStyle/>
            <a:p>
              <a:endParaRPr lang="es-CL"/>
            </a:p>
          </p:txBody>
        </p:sp>
        <p:sp>
          <p:nvSpPr>
            <p:cNvPr id="4158" name="Line 64"/>
            <p:cNvSpPr>
              <a:spLocks noChangeShapeType="1"/>
            </p:cNvSpPr>
            <p:nvPr/>
          </p:nvSpPr>
          <p:spPr bwMode="auto">
            <a:xfrm>
              <a:off x="1701" y="935"/>
              <a:ext cx="90" cy="0"/>
            </a:xfrm>
            <a:prstGeom prst="line">
              <a:avLst/>
            </a:prstGeom>
            <a:noFill/>
            <a:ln w="9525">
              <a:solidFill>
                <a:schemeClr val="tx1"/>
              </a:solidFill>
              <a:round/>
              <a:headEnd/>
              <a:tailEnd/>
            </a:ln>
          </p:spPr>
          <p:txBody>
            <a:bodyPr/>
            <a:lstStyle/>
            <a:p>
              <a:endParaRPr lang="es-CL"/>
            </a:p>
          </p:txBody>
        </p:sp>
        <p:sp>
          <p:nvSpPr>
            <p:cNvPr id="4159" name="Line 65"/>
            <p:cNvSpPr>
              <a:spLocks noChangeShapeType="1"/>
            </p:cNvSpPr>
            <p:nvPr/>
          </p:nvSpPr>
          <p:spPr bwMode="auto">
            <a:xfrm>
              <a:off x="1701" y="3430"/>
              <a:ext cx="136" cy="0"/>
            </a:xfrm>
            <a:prstGeom prst="line">
              <a:avLst/>
            </a:prstGeom>
            <a:noFill/>
            <a:ln w="9525">
              <a:solidFill>
                <a:schemeClr val="tx1"/>
              </a:solidFill>
              <a:round/>
              <a:headEnd/>
              <a:tailEnd/>
            </a:ln>
          </p:spPr>
          <p:txBody>
            <a:bodyPr/>
            <a:lstStyle/>
            <a:p>
              <a:endParaRPr lang="es-CL"/>
            </a:p>
          </p:txBody>
        </p:sp>
        <p:sp>
          <p:nvSpPr>
            <p:cNvPr id="4160" name="Line 66"/>
            <p:cNvSpPr>
              <a:spLocks noChangeShapeType="1"/>
            </p:cNvSpPr>
            <p:nvPr/>
          </p:nvSpPr>
          <p:spPr bwMode="auto">
            <a:xfrm flipH="1">
              <a:off x="1701" y="3067"/>
              <a:ext cx="136" cy="0"/>
            </a:xfrm>
            <a:prstGeom prst="line">
              <a:avLst/>
            </a:prstGeom>
            <a:noFill/>
            <a:ln w="9525">
              <a:solidFill>
                <a:schemeClr val="tx1"/>
              </a:solidFill>
              <a:round/>
              <a:headEnd/>
              <a:tailEnd/>
            </a:ln>
          </p:spPr>
          <p:txBody>
            <a:bodyPr/>
            <a:lstStyle/>
            <a:p>
              <a:endParaRPr lang="es-CL"/>
            </a:p>
          </p:txBody>
        </p:sp>
        <p:sp>
          <p:nvSpPr>
            <p:cNvPr id="4161" name="Line 67"/>
            <p:cNvSpPr>
              <a:spLocks noChangeShapeType="1"/>
            </p:cNvSpPr>
            <p:nvPr/>
          </p:nvSpPr>
          <p:spPr bwMode="auto">
            <a:xfrm>
              <a:off x="1837" y="3158"/>
              <a:ext cx="136" cy="0"/>
            </a:xfrm>
            <a:prstGeom prst="line">
              <a:avLst/>
            </a:prstGeom>
            <a:noFill/>
            <a:ln w="9525">
              <a:solidFill>
                <a:schemeClr val="tx1"/>
              </a:solidFill>
              <a:round/>
              <a:headEnd/>
              <a:tailEnd type="triangle" w="med" len="med"/>
            </a:ln>
          </p:spPr>
          <p:txBody>
            <a:bodyPr/>
            <a:lstStyle/>
            <a:p>
              <a:endParaRPr lang="es-CL"/>
            </a:p>
          </p:txBody>
        </p:sp>
      </p:grpSp>
      <p:pic>
        <p:nvPicPr>
          <p:cNvPr id="4101" name="Picture 68"/>
          <p:cNvPicPr>
            <a:picLocks noChangeAspect="1" noChangeArrowheads="1"/>
          </p:cNvPicPr>
          <p:nvPr/>
        </p:nvPicPr>
        <p:blipFill>
          <a:blip r:embed="rId3" cstate="print"/>
          <a:srcRect/>
          <a:stretch>
            <a:fillRect/>
          </a:stretch>
        </p:blipFill>
        <p:spPr bwMode="auto">
          <a:xfrm>
            <a:off x="6357938" y="6215063"/>
            <a:ext cx="2428875" cy="446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7815E0E3-ED8F-4522-A324-7E1707C87FAE}" type="slidenum">
              <a:rPr lang="es-CL" smtClean="0"/>
              <a:pPr/>
              <a:t>4</a:t>
            </a:fld>
            <a:endParaRPr lang="es-CL" smtClean="0"/>
          </a:p>
        </p:txBody>
      </p:sp>
      <p:sp>
        <p:nvSpPr>
          <p:cNvPr id="5123" name="Rectangle 2"/>
          <p:cNvSpPr>
            <a:spLocks noGrp="1" noChangeArrowheads="1"/>
          </p:cNvSpPr>
          <p:nvPr>
            <p:ph type="title"/>
          </p:nvPr>
        </p:nvSpPr>
        <p:spPr/>
        <p:txBody>
          <a:bodyPr/>
          <a:lstStyle/>
          <a:p>
            <a:pPr eaLnBrk="1" hangingPunct="1"/>
            <a:r>
              <a:rPr lang="es-MX" smtClean="0"/>
              <a:t>Indicadores de Calidad 2000</a:t>
            </a:r>
            <a:endParaRPr lang="es-CL" smtClean="0"/>
          </a:p>
        </p:txBody>
      </p:sp>
      <p:pic>
        <p:nvPicPr>
          <p:cNvPr id="5124" name="Picture 8"/>
          <p:cNvPicPr>
            <a:picLocks noChangeAspect="1" noChangeArrowheads="1"/>
          </p:cNvPicPr>
          <p:nvPr/>
        </p:nvPicPr>
        <p:blipFill>
          <a:blip r:embed="rId3" cstate="print"/>
          <a:srcRect/>
          <a:stretch>
            <a:fillRect/>
          </a:stretch>
        </p:blipFill>
        <p:spPr bwMode="auto">
          <a:xfrm>
            <a:off x="-323850" y="0"/>
            <a:ext cx="9971088" cy="1288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p>
            <a:fld id="{1AD26265-F9ED-48C7-8DF7-8F780E6BA5B9}" type="slidenum">
              <a:rPr lang="es-CL" smtClean="0"/>
              <a:pPr/>
              <a:t>5</a:t>
            </a:fld>
            <a:endParaRPr lang="es-CL" smtClean="0"/>
          </a:p>
        </p:txBody>
      </p:sp>
      <p:sp>
        <p:nvSpPr>
          <p:cNvPr id="6147" name="Rectangle 2"/>
          <p:cNvSpPr>
            <a:spLocks noGrp="1" noChangeArrowheads="1"/>
          </p:cNvSpPr>
          <p:nvPr>
            <p:ph type="title"/>
          </p:nvPr>
        </p:nvSpPr>
        <p:spPr/>
        <p:txBody>
          <a:bodyPr/>
          <a:lstStyle/>
          <a:p>
            <a:pPr eaLnBrk="1" hangingPunct="1"/>
            <a:r>
              <a:rPr lang="es-MX" smtClean="0"/>
              <a:t>Indicadores de Eficiencia 2000</a:t>
            </a:r>
            <a:endParaRPr lang="es-CL" smtClean="0"/>
          </a:p>
        </p:txBody>
      </p:sp>
      <p:pic>
        <p:nvPicPr>
          <p:cNvPr id="6148" name="Picture 4"/>
          <p:cNvPicPr>
            <a:picLocks noChangeAspect="1" noChangeArrowheads="1"/>
          </p:cNvPicPr>
          <p:nvPr/>
        </p:nvPicPr>
        <p:blipFill>
          <a:blip r:embed="rId3" cstate="print"/>
          <a:srcRect/>
          <a:stretch>
            <a:fillRect/>
          </a:stretch>
        </p:blipFill>
        <p:spPr bwMode="auto">
          <a:xfrm>
            <a:off x="-188913" y="-315913"/>
            <a:ext cx="9655176" cy="124777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346075"/>
          </a:xfrm>
        </p:spPr>
        <p:txBody>
          <a:bodyPr/>
          <a:lstStyle/>
          <a:p>
            <a:pPr eaLnBrk="1" hangingPunct="1"/>
            <a:r>
              <a:rPr lang="es-MX" sz="3600" smtClean="0"/>
              <a:t>Los enormes logros.....</a:t>
            </a:r>
            <a:endParaRPr lang="es-CL" sz="3600" smtClean="0"/>
          </a:p>
        </p:txBody>
      </p:sp>
      <p:sp>
        <p:nvSpPr>
          <p:cNvPr id="7171" name="Rectangle 3"/>
          <p:cNvSpPr>
            <a:spLocks noGrp="1" noChangeArrowheads="1"/>
          </p:cNvSpPr>
          <p:nvPr>
            <p:ph type="body" idx="1"/>
          </p:nvPr>
        </p:nvSpPr>
        <p:spPr>
          <a:xfrm>
            <a:off x="179388" y="692150"/>
            <a:ext cx="8785225" cy="5216525"/>
          </a:xfrm>
        </p:spPr>
        <p:txBody>
          <a:bodyPr/>
          <a:lstStyle/>
          <a:p>
            <a:pPr eaLnBrk="1" hangingPunct="1"/>
            <a:r>
              <a:rPr lang="es-CL" sz="2000" smtClean="0"/>
              <a:t>Un país que logra transitar a la democracia en forma pacífica, una reforma constitucional que elimina los enclaves autoritarios, elevados grados de consenso sobre el modelo de desarrollo, una tasa de crecimiento económico sostenido superior a la mayoría del mundo, reglas macroeconómicas y fiscales que son casos de estudio en el mundo, una mejora impactante en los índices de superación de la pobreza, </a:t>
            </a:r>
          </a:p>
          <a:p>
            <a:pPr eaLnBrk="1" hangingPunct="1"/>
            <a:r>
              <a:rPr lang="es-CL" sz="2000" smtClean="0"/>
              <a:t>..tratados de libre comercio inéditos en el mundo subdesarrollado, índices internacionales de competitividad, probidad, gobernabilidad y desarrollo humano a la altura de los países desarrollados, una Ley de Concesiones que transformó la infraestructura del país, la Reforma Procesal Penal, un sistema de Alta Dirección Pública que profesionalizará notablemente la gerencia institucional, </a:t>
            </a:r>
          </a:p>
          <a:p>
            <a:pPr eaLnBrk="1" hangingPunct="1"/>
            <a:r>
              <a:rPr lang="es-CL" sz="2000" smtClean="0"/>
              <a:t>...un sistema transparente de compras públicas, una ley de financiamiento electoral, una reforma de la Salud, algunas entidades públicas que han llevado el gobierno electrónico a estándares de liderazgo internacional, Tribunal de la Competencia, SERNAC, una penetración espectacular de la telefonía celular e Internet... </a:t>
            </a:r>
          </a:p>
          <a:p>
            <a:pPr eaLnBrk="1" hangingPunct="1"/>
            <a:r>
              <a:rPr lang="es-MX" sz="2000" smtClean="0"/>
              <a:t>pero..... muchos entrevistados opinan... en promedio... que hubo un avance modesto y heterogéneo</a:t>
            </a:r>
            <a:endParaRPr lang="es-CL" sz="2000" smtClean="0"/>
          </a:p>
        </p:txBody>
      </p:sp>
      <p:pic>
        <p:nvPicPr>
          <p:cNvPr id="7172" name="Picture 4" descr="MCj02890030000[1]"/>
          <p:cNvPicPr>
            <a:picLocks noChangeAspect="1" noChangeArrowheads="1"/>
          </p:cNvPicPr>
          <p:nvPr/>
        </p:nvPicPr>
        <p:blipFill>
          <a:blip r:embed="rId3" cstate="print"/>
          <a:srcRect/>
          <a:stretch>
            <a:fillRect/>
          </a:stretch>
        </p:blipFill>
        <p:spPr bwMode="auto">
          <a:xfrm>
            <a:off x="0" y="0"/>
            <a:ext cx="963613" cy="1557338"/>
          </a:xfrm>
          <a:prstGeom prst="rect">
            <a:avLst/>
          </a:prstGeom>
          <a:noFill/>
          <a:ln w="9525">
            <a:noFill/>
            <a:miter lim="800000"/>
            <a:headEnd/>
            <a:tailEnd/>
          </a:ln>
        </p:spPr>
      </p:pic>
      <p:pic>
        <p:nvPicPr>
          <p:cNvPr id="7173" name="Picture 68"/>
          <p:cNvPicPr>
            <a:picLocks noChangeAspect="1" noChangeArrowheads="1"/>
          </p:cNvPicPr>
          <p:nvPr/>
        </p:nvPicPr>
        <p:blipFill>
          <a:blip r:embed="rId4" cstate="print"/>
          <a:srcRect/>
          <a:stretch>
            <a:fillRect/>
          </a:stretch>
        </p:blipFill>
        <p:spPr bwMode="auto">
          <a:xfrm>
            <a:off x="6357938" y="6215063"/>
            <a:ext cx="2428875" cy="446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94529EAE-DCF7-40D3-B6A3-6E614B27ADD0}" type="slidenum">
              <a:rPr lang="es-CL" smtClean="0"/>
              <a:pPr/>
              <a:t>7</a:t>
            </a:fld>
            <a:endParaRPr lang="es-CL" smtClean="0"/>
          </a:p>
        </p:txBody>
      </p:sp>
      <p:sp>
        <p:nvSpPr>
          <p:cNvPr id="8195" name="Rectangle 2"/>
          <p:cNvSpPr>
            <a:spLocks noGrp="1" noChangeArrowheads="1"/>
          </p:cNvSpPr>
          <p:nvPr>
            <p:ph type="title"/>
          </p:nvPr>
        </p:nvSpPr>
        <p:spPr>
          <a:xfrm>
            <a:off x="468313" y="0"/>
            <a:ext cx="8229600" cy="633413"/>
          </a:xfrm>
        </p:spPr>
        <p:txBody>
          <a:bodyPr/>
          <a:lstStyle/>
          <a:p>
            <a:pPr eaLnBrk="1" hangingPunct="1"/>
            <a:r>
              <a:rPr lang="es-MX" smtClean="0"/>
              <a:t>¿Dónde está la contradicción?</a:t>
            </a:r>
            <a:endParaRPr lang="es-CL" smtClean="0"/>
          </a:p>
        </p:txBody>
      </p:sp>
      <p:sp>
        <p:nvSpPr>
          <p:cNvPr id="8196" name="Text Box 3"/>
          <p:cNvSpPr>
            <a:spLocks noChangeArrowheads="1"/>
          </p:cNvSpPr>
          <p:nvPr>
            <p:ph type="body" idx="1"/>
          </p:nvPr>
        </p:nvSpPr>
        <p:spPr>
          <a:xfrm>
            <a:off x="539750" y="620713"/>
            <a:ext cx="8281988" cy="5000625"/>
          </a:xfrm>
          <a:solidFill>
            <a:srgbClr val="FFFFFF"/>
          </a:solidFill>
        </p:spPr>
        <p:txBody>
          <a:bodyPr/>
          <a:lstStyle/>
          <a:p>
            <a:pPr marL="0" indent="0" eaLnBrk="1" hangingPunct="1">
              <a:spcBef>
                <a:spcPct val="35000"/>
              </a:spcBef>
            </a:pPr>
            <a:r>
              <a:rPr lang="es-CL" sz="2100" smtClean="0"/>
              <a:t>Las modernizaciones </a:t>
            </a:r>
            <a:r>
              <a:rPr lang="es-CL" sz="2100" smtClean="0">
                <a:solidFill>
                  <a:schemeClr val="accent2"/>
                </a:solidFill>
              </a:rPr>
              <a:t>institucionales</a:t>
            </a:r>
            <a:r>
              <a:rPr lang="es-CL" sz="2100" smtClean="0"/>
              <a:t> toman muchísima persis-tencia y paciencia, continuidad de directivos, y mucho tiempo, tiempo que supera con creces los “tiempos políticos”. </a:t>
            </a:r>
          </a:p>
          <a:p>
            <a:pPr marL="0" indent="0" eaLnBrk="1" hangingPunct="1">
              <a:spcBef>
                <a:spcPct val="35000"/>
              </a:spcBef>
            </a:pPr>
            <a:r>
              <a:rPr lang="es-CL" sz="2100" smtClean="0"/>
              <a:t>Las reformas son siempre más “fáciles” cuando se trata de legislar o dar más dinero... mejorar calidad de atención, eficiencia y productividad es más difícil, conflictivo y largo....</a:t>
            </a:r>
          </a:p>
          <a:p>
            <a:pPr marL="0" indent="0" eaLnBrk="1" hangingPunct="1">
              <a:spcBef>
                <a:spcPct val="35000"/>
              </a:spcBef>
            </a:pPr>
            <a:r>
              <a:rPr lang="es-CL" sz="2100" smtClean="0"/>
              <a:t>Si se analizan los grandes éxitos, como el manejo fiscal, los TLC, las telecomunicaciones, la ley de Compras Públicas, la ley de Alta Dirección, las leyes de transparencia y probidad, todas ellas son reformas que no requerían desafíos </a:t>
            </a:r>
            <a:r>
              <a:rPr lang="es-CL" sz="2100" i="1" smtClean="0"/>
              <a:t>significativos</a:t>
            </a:r>
            <a:r>
              <a:rPr lang="es-CL" sz="2100" smtClean="0"/>
              <a:t> de carácter gerencial, ni abordar los complejos problemas gremiales del sector público. Cuando una reforma requirió ajustes institucionales y salariales - en Concesiones - .... pasó lo que pasó.</a:t>
            </a:r>
          </a:p>
          <a:p>
            <a:pPr marL="0" indent="0" eaLnBrk="1" hangingPunct="1">
              <a:spcBef>
                <a:spcPct val="35000"/>
              </a:spcBef>
            </a:pPr>
            <a:r>
              <a:rPr lang="es-CL" sz="2100" smtClean="0">
                <a:solidFill>
                  <a:srgbClr val="000099"/>
                </a:solidFill>
              </a:rPr>
              <a:t>En suma, en este período de reconstrucción democrática, sal-vo las excepciones provocadas por algunos intraemprendedo-res arriesgados que tomaron MUCHO tiempo, el concepto “gestión institucional” fue el eslabón perdido entre “política pública” y “administración pública”.</a:t>
            </a:r>
            <a:r>
              <a:rPr lang="es-CL" sz="2100" b="0" smtClean="0">
                <a:solidFill>
                  <a:srgbClr val="000099"/>
                </a:solidFill>
              </a:rPr>
              <a:t> </a:t>
            </a:r>
            <a:r>
              <a:rPr lang="es-CL" sz="2100" smtClean="0">
                <a:solidFill>
                  <a:srgbClr val="000099"/>
                </a:solidFill>
              </a:rPr>
              <a:t> </a:t>
            </a:r>
          </a:p>
          <a:p>
            <a:pPr marL="0" indent="0" eaLnBrk="1" hangingPunct="1">
              <a:spcBef>
                <a:spcPct val="35000"/>
              </a:spcBef>
            </a:pPr>
            <a:endParaRPr lang="es-CL" sz="2100" smtClean="0">
              <a:solidFill>
                <a:srgbClr val="000099"/>
              </a:solidFill>
            </a:endParaRPr>
          </a:p>
          <a:p>
            <a:pPr marL="0" indent="0" eaLnBrk="1" hangingPunct="1">
              <a:spcBef>
                <a:spcPct val="35000"/>
              </a:spcBef>
            </a:pPr>
            <a:endParaRPr lang="es-CL" sz="2100" i="1" smtClean="0"/>
          </a:p>
          <a:p>
            <a:pPr marL="0" indent="0" eaLnBrk="1" hangingPunct="1">
              <a:spcBef>
                <a:spcPct val="35000"/>
              </a:spcBef>
              <a:buFontTx/>
              <a:buNone/>
            </a:pPr>
            <a:endParaRPr lang="es-CL" sz="2100" b="0" smtClean="0">
              <a:solidFill>
                <a:schemeClr val="tx1"/>
              </a:solidFill>
            </a:endParaRPr>
          </a:p>
        </p:txBody>
      </p:sp>
      <p:pic>
        <p:nvPicPr>
          <p:cNvPr id="8197" name="Picture 68"/>
          <p:cNvPicPr>
            <a:picLocks noChangeAspect="1" noChangeArrowheads="1"/>
          </p:cNvPicPr>
          <p:nvPr/>
        </p:nvPicPr>
        <p:blipFill>
          <a:blip r:embed="rId3" cstate="print"/>
          <a:srcRect/>
          <a:stretch>
            <a:fillRect/>
          </a:stretch>
        </p:blipFill>
        <p:spPr bwMode="auto">
          <a:xfrm>
            <a:off x="6357938" y="6215063"/>
            <a:ext cx="2428875" cy="446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679F4F17-9CE1-441F-8559-8E6849C1281E}" type="slidenum">
              <a:rPr lang="es-CL" smtClean="0"/>
              <a:pPr/>
              <a:t>8</a:t>
            </a:fld>
            <a:endParaRPr lang="es-CL" smtClean="0"/>
          </a:p>
        </p:txBody>
      </p:sp>
      <p:sp>
        <p:nvSpPr>
          <p:cNvPr id="9219" name="Rectangle 2"/>
          <p:cNvSpPr>
            <a:spLocks noGrp="1" noChangeArrowheads="1"/>
          </p:cNvSpPr>
          <p:nvPr>
            <p:ph type="title"/>
          </p:nvPr>
        </p:nvSpPr>
        <p:spPr/>
        <p:txBody>
          <a:bodyPr/>
          <a:lstStyle/>
          <a:p>
            <a:pPr eaLnBrk="1" hangingPunct="1"/>
            <a:r>
              <a:rPr lang="es-CL" smtClean="0"/>
              <a:t>Déficit de Vitamina “I”</a:t>
            </a:r>
            <a:endParaRPr lang="es-ES" smtClean="0"/>
          </a:p>
        </p:txBody>
      </p:sp>
      <p:sp>
        <p:nvSpPr>
          <p:cNvPr id="9220" name="Rectangle 3"/>
          <p:cNvSpPr>
            <a:spLocks noGrp="1" noChangeArrowheads="1"/>
          </p:cNvSpPr>
          <p:nvPr>
            <p:ph type="body" idx="1"/>
          </p:nvPr>
        </p:nvSpPr>
        <p:spPr>
          <a:xfrm>
            <a:off x="468313" y="908050"/>
            <a:ext cx="8229600" cy="5000625"/>
          </a:xfrm>
        </p:spPr>
        <p:txBody>
          <a:bodyPr/>
          <a:lstStyle/>
          <a:p>
            <a:pPr eaLnBrk="1" hangingPunct="1"/>
            <a:r>
              <a:rPr lang="es-ES" sz="2400" smtClean="0"/>
              <a:t>El superávit de políticas públicas y el déficit en su implementación (o déficit de Vitamina “I”). </a:t>
            </a:r>
          </a:p>
          <a:p>
            <a:pPr eaLnBrk="1" hangingPunct="1"/>
            <a:r>
              <a:rPr lang="es-ES" sz="2400" smtClean="0"/>
              <a:t>Se diseñan leyes, presupuestos, inversiones o programas públicos con una razonable o loable intención - es raro encontrar proyectos “malignos” - pero que, desde el momento de su gestación, parto o posterior desarrollo, no contemplan las mínimas consideraciones por la factibilidad de su implementación. </a:t>
            </a:r>
          </a:p>
          <a:p>
            <a:pPr eaLnBrk="1" hangingPunct="1"/>
            <a:r>
              <a:rPr lang="es-ES" sz="2400" smtClean="0"/>
              <a:t>Esto acarrea dosis monumentales de atrasos, despilfarros, poca agregación de valor público, molestias ciudadanas, e incluso daños políticos de gran magnitud a los gobiernos de turno.</a:t>
            </a:r>
          </a:p>
          <a:p>
            <a:pPr eaLnBrk="1" hangingPunct="1"/>
            <a:r>
              <a:rPr lang="es-ES" sz="2400" smtClean="0"/>
              <a:t>Transantiago, subvenciones escolares, hospitales autogestionados, transferencia a municipios de la protección social o la educación…</a:t>
            </a:r>
          </a:p>
        </p:txBody>
      </p:sp>
      <p:pic>
        <p:nvPicPr>
          <p:cNvPr id="9221" name="Picture 68"/>
          <p:cNvPicPr>
            <a:picLocks noChangeAspect="1" noChangeArrowheads="1"/>
          </p:cNvPicPr>
          <p:nvPr/>
        </p:nvPicPr>
        <p:blipFill>
          <a:blip r:embed="rId3" cstate="print"/>
          <a:srcRect/>
          <a:stretch>
            <a:fillRect/>
          </a:stretch>
        </p:blipFill>
        <p:spPr bwMode="auto">
          <a:xfrm>
            <a:off x="6357938" y="6215063"/>
            <a:ext cx="2428875" cy="446087"/>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p>
            <a:fld id="{8E9B6437-0FED-4B22-BE1D-B520DECED792}" type="slidenum">
              <a:rPr lang="es-CL" smtClean="0"/>
              <a:pPr/>
              <a:t>9</a:t>
            </a:fld>
            <a:endParaRPr lang="es-CL" smtClean="0"/>
          </a:p>
        </p:txBody>
      </p:sp>
      <p:sp>
        <p:nvSpPr>
          <p:cNvPr id="10243" name="Rectangle 2"/>
          <p:cNvSpPr>
            <a:spLocks noGrp="1" noChangeArrowheads="1"/>
          </p:cNvSpPr>
          <p:nvPr>
            <p:ph type="title"/>
          </p:nvPr>
        </p:nvSpPr>
        <p:spPr/>
        <p:txBody>
          <a:bodyPr/>
          <a:lstStyle/>
          <a:p>
            <a:pPr eaLnBrk="1" hangingPunct="1"/>
            <a:r>
              <a:rPr lang="es-MX" smtClean="0"/>
              <a:t>Las asignaturas pendientes</a:t>
            </a:r>
            <a:endParaRPr lang="es-CL" smtClean="0"/>
          </a:p>
        </p:txBody>
      </p:sp>
      <p:sp>
        <p:nvSpPr>
          <p:cNvPr id="10244" name="Rectangle 3"/>
          <p:cNvSpPr>
            <a:spLocks noGrp="1" noChangeArrowheads="1"/>
          </p:cNvSpPr>
          <p:nvPr>
            <p:ph type="body" idx="1"/>
          </p:nvPr>
        </p:nvSpPr>
        <p:spPr>
          <a:xfrm>
            <a:off x="250825" y="908050"/>
            <a:ext cx="8713788" cy="5000625"/>
          </a:xfrm>
        </p:spPr>
        <p:txBody>
          <a:bodyPr/>
          <a:lstStyle/>
          <a:p>
            <a:pPr eaLnBrk="1" hangingPunct="1"/>
            <a:r>
              <a:rPr lang="es-MX" sz="2300" smtClean="0"/>
              <a:t>Hacia un nuevo concepto de Estado para el Siglo XXI en su modelo socioeconómico y administrativo. Del “estado weberiano” al “estado en red”</a:t>
            </a:r>
          </a:p>
          <a:p>
            <a:pPr eaLnBrk="1" hangingPunct="1"/>
            <a:r>
              <a:rPr lang="es-MX" sz="2300" smtClean="0"/>
              <a:t>Eliminación de diversas rigideces legislativas, en particular la anacrónica Constitución que obliga a pasar por el Parlamento las modificaciones de planta... y los períodos presidenciales de 4 años, que fueron una reforma de y para la clase política </a:t>
            </a:r>
            <a:r>
              <a:rPr lang="es-MX" sz="2300" smtClean="0">
                <a:sym typeface="Wingdings" pitchFamily="2" charset="2"/>
              </a:rPr>
              <a:t></a:t>
            </a:r>
            <a:endParaRPr lang="es-MX" sz="2300" smtClean="0"/>
          </a:p>
          <a:p>
            <a:pPr eaLnBrk="1" hangingPunct="1"/>
            <a:r>
              <a:rPr lang="es-MX" sz="2300" smtClean="0"/>
              <a:t>La creación de Gabinetes especializados e interministeriales en temas tales como desarrollo social, desarrollo productivo, infraestructura,... estado en red. </a:t>
            </a:r>
          </a:p>
          <a:p>
            <a:pPr eaLnBrk="1" hangingPunct="1"/>
            <a:r>
              <a:rPr lang="es-MX" sz="2300" smtClean="0"/>
              <a:t>La configuración de plantas pequeñas de alto nivel, adecuadamente remuneradas, con flexibilidad para reorganizarse, y con recursos de operación que permitan la subcontratación expedita.... estado flexible y agil</a:t>
            </a:r>
          </a:p>
        </p:txBody>
      </p:sp>
      <p:pic>
        <p:nvPicPr>
          <p:cNvPr id="10245" name="Picture 68"/>
          <p:cNvPicPr>
            <a:picLocks noChangeAspect="1" noChangeArrowheads="1"/>
          </p:cNvPicPr>
          <p:nvPr/>
        </p:nvPicPr>
        <p:blipFill>
          <a:blip r:embed="rId3" cstate="print"/>
          <a:srcRect/>
          <a:stretch>
            <a:fillRect/>
          </a:stretch>
        </p:blipFill>
        <p:spPr bwMode="auto">
          <a:xfrm>
            <a:off x="6357938" y="6215063"/>
            <a:ext cx="2428875" cy="446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1444</TotalTime>
  <Words>1756</Words>
  <Application>Microsoft Office PowerPoint</Application>
  <PresentationFormat>Presentación en pantalla (4:3)</PresentationFormat>
  <Paragraphs>159</Paragraphs>
  <Slides>15</Slides>
  <Notes>15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Times New Roman</vt:lpstr>
      <vt:lpstr>Wingdings</vt:lpstr>
      <vt:lpstr>Diseño predeterminado</vt:lpstr>
      <vt:lpstr>    La Reforma del Estado en Chile   Mario Waissbluth    </vt:lpstr>
      <vt:lpstr>Diapositiva 2</vt:lpstr>
      <vt:lpstr>El Estado Chileno en Cifras: Calidad y Eficiencia</vt:lpstr>
      <vt:lpstr>Indicadores de Calidad 2000</vt:lpstr>
      <vt:lpstr>Indicadores de Eficiencia 2000</vt:lpstr>
      <vt:lpstr>Los enormes logros.....</vt:lpstr>
      <vt:lpstr>¿Dónde está la contradicción?</vt:lpstr>
      <vt:lpstr>Déficit de Vitamina “I”</vt:lpstr>
      <vt:lpstr>Las asignaturas pendientes</vt:lpstr>
      <vt:lpstr>... hay más</vt:lpstr>
      <vt:lpstr>y más</vt:lpstr>
      <vt:lpstr>Descentralización gradual, efectiva y consensuada</vt:lpstr>
      <vt:lpstr>4. Estado visionario y prospectivo</vt:lpstr>
      <vt:lpstr>Visto de otro modo</vt:lpstr>
      <vt:lpstr>Viabilidad política e itinerario de las reformas</vt:lpstr>
    </vt:vector>
  </TitlesOfParts>
  <Company>IGT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Reforma del Estado en Chile 1990-2005 Diagnóstico y Propuestas de Futuro   (Del Balance del Terror al Consenso Promisorio)    Diciembre, 2005</dc:title>
  <dc:creator>mwaissbluth</dc:creator>
  <cp:lastModifiedBy>jinostro</cp:lastModifiedBy>
  <cp:revision>30</cp:revision>
  <dcterms:created xsi:type="dcterms:W3CDTF">2005-12-11T03:41:32Z</dcterms:created>
  <dcterms:modified xsi:type="dcterms:W3CDTF">2010-08-04T12:52:50Z</dcterms:modified>
</cp:coreProperties>
</file>